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application/octet-stream"/>
  <Override PartName="/ppt/media/image16.jpg" ContentType="application/octet-stream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6"/>
  </p:notesMasterIdLst>
  <p:sldIdLst>
    <p:sldId id="259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4" r:id="rId10"/>
    <p:sldId id="453" r:id="rId11"/>
    <p:sldId id="455" r:id="rId12"/>
    <p:sldId id="456" r:id="rId13"/>
    <p:sldId id="457" r:id="rId14"/>
    <p:sldId id="458" r:id="rId15"/>
    <p:sldId id="459" r:id="rId16"/>
    <p:sldId id="461" r:id="rId17"/>
    <p:sldId id="462" r:id="rId18"/>
    <p:sldId id="463" r:id="rId19"/>
    <p:sldId id="460" r:id="rId20"/>
    <p:sldId id="464" r:id="rId21"/>
    <p:sldId id="499" r:id="rId22"/>
    <p:sldId id="465" r:id="rId23"/>
    <p:sldId id="468" r:id="rId24"/>
    <p:sldId id="469" r:id="rId25"/>
    <p:sldId id="500" r:id="rId26"/>
    <p:sldId id="501" r:id="rId27"/>
    <p:sldId id="502" r:id="rId28"/>
    <p:sldId id="631" r:id="rId29"/>
    <p:sldId id="632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5" r:id="rId40"/>
    <p:sldId id="616" r:id="rId41"/>
    <p:sldId id="626" r:id="rId42"/>
    <p:sldId id="622" r:id="rId43"/>
    <p:sldId id="623" r:id="rId44"/>
    <p:sldId id="624" r:id="rId45"/>
    <p:sldId id="627" r:id="rId46"/>
    <p:sldId id="625" r:id="rId47"/>
    <p:sldId id="617" r:id="rId48"/>
    <p:sldId id="618" r:id="rId49"/>
    <p:sldId id="619" r:id="rId50"/>
    <p:sldId id="628" r:id="rId51"/>
    <p:sldId id="629" r:id="rId52"/>
    <p:sldId id="620" r:id="rId53"/>
    <p:sldId id="621" r:id="rId54"/>
    <p:sldId id="633" r:id="rId55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4" autoAdjust="0"/>
    <p:restoredTop sz="95777" autoAdjust="0"/>
  </p:normalViewPr>
  <p:slideViewPr>
    <p:cSldViewPr>
      <p:cViewPr varScale="1">
        <p:scale>
          <a:sx n="156" d="100"/>
          <a:sy n="156" d="100"/>
        </p:scale>
        <p:origin x="1770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40"/>
    </p:cViewPr>
  </p:sorterViewPr>
  <p:notesViewPr>
    <p:cSldViewPr>
      <p:cViewPr varScale="1">
        <p:scale>
          <a:sx n="82" d="100"/>
          <a:sy n="82" d="100"/>
        </p:scale>
        <p:origin x="-151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C63B01F-9D80-4AB7-8501-E2785682E95B}" type="datetimeFigureOut">
              <a:rPr lang="ko-KR" altLang="en-US"/>
              <a:pPr>
                <a:defRPr/>
              </a:pPr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DB9404-9FD9-45BC-90D9-0EE325C6119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6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B5E326-0CC6-4F26-8B9E-F05FA1FEF17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1"/>
          <p:cNvSpPr>
            <a:spLocks noChangeArrowheads="1"/>
          </p:cNvSpPr>
          <p:nvPr/>
        </p:nvSpPr>
        <p:spPr bwMode="auto">
          <a:xfrm>
            <a:off x="241300" y="4216400"/>
            <a:ext cx="5702300" cy="381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5" name="Rectangle 277"/>
          <p:cNvSpPr>
            <a:spLocks noChangeArrowheads="1"/>
          </p:cNvSpPr>
          <p:nvPr/>
        </p:nvSpPr>
        <p:spPr bwMode="auto">
          <a:xfrm>
            <a:off x="5102225" y="1676400"/>
            <a:ext cx="838200" cy="914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6" name="Rectangle 278"/>
          <p:cNvSpPr>
            <a:spLocks noChangeArrowheads="1"/>
          </p:cNvSpPr>
          <p:nvPr/>
        </p:nvSpPr>
        <p:spPr bwMode="auto">
          <a:xfrm>
            <a:off x="6788150" y="1676400"/>
            <a:ext cx="83185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7" name="Rectangle 91"/>
          <p:cNvSpPr>
            <a:spLocks noChangeArrowheads="1"/>
          </p:cNvSpPr>
          <p:nvPr/>
        </p:nvSpPr>
        <p:spPr bwMode="auto">
          <a:xfrm flipV="1">
            <a:off x="6705600" y="6553200"/>
            <a:ext cx="24384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8" name="Rectangle 95"/>
          <p:cNvSpPr>
            <a:spLocks noChangeArrowheads="1"/>
          </p:cNvSpPr>
          <p:nvPr/>
        </p:nvSpPr>
        <p:spPr bwMode="auto">
          <a:xfrm>
            <a:off x="0" y="2590800"/>
            <a:ext cx="6794500" cy="1371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9" name="Rectangle 98"/>
          <p:cNvSpPr>
            <a:spLocks noChangeArrowheads="1"/>
          </p:cNvSpPr>
          <p:nvPr/>
        </p:nvSpPr>
        <p:spPr bwMode="auto">
          <a:xfrm flipH="1" flipV="1">
            <a:off x="0" y="3886200"/>
            <a:ext cx="64008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0" name="Rectangle 253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gradFill rotWithShape="0">
            <a:gsLst>
              <a:gs pos="0">
                <a:schemeClr val="tx1">
                  <a:gamma/>
                  <a:tint val="23529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1" name="Rectangle 272"/>
          <p:cNvSpPr>
            <a:spLocks noChangeArrowheads="1"/>
          </p:cNvSpPr>
          <p:nvPr/>
        </p:nvSpPr>
        <p:spPr bwMode="auto">
          <a:xfrm>
            <a:off x="5946775" y="2590800"/>
            <a:ext cx="841375" cy="914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2" name="Oval 262"/>
          <p:cNvSpPr>
            <a:spLocks noChangeArrowheads="1"/>
          </p:cNvSpPr>
          <p:nvPr/>
        </p:nvSpPr>
        <p:spPr bwMode="auto">
          <a:xfrm flipH="1">
            <a:off x="5946775" y="3505200"/>
            <a:ext cx="838200" cy="838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grpSp>
        <p:nvGrpSpPr>
          <p:cNvPr id="13" name="Group 282"/>
          <p:cNvGrpSpPr>
            <a:grpSpLocks/>
          </p:cNvGrpSpPr>
          <p:nvPr/>
        </p:nvGrpSpPr>
        <p:grpSpPr bwMode="auto">
          <a:xfrm>
            <a:off x="228600" y="1447800"/>
            <a:ext cx="8915400" cy="3581400"/>
            <a:chOff x="144" y="912"/>
            <a:chExt cx="5616" cy="2256"/>
          </a:xfrm>
        </p:grpSpPr>
        <p:sp>
          <p:nvSpPr>
            <p:cNvPr id="14" name="Line 259"/>
            <p:cNvSpPr>
              <a:spLocks noChangeShapeType="1"/>
            </p:cNvSpPr>
            <p:nvPr/>
          </p:nvSpPr>
          <p:spPr bwMode="ltGray">
            <a:xfrm>
              <a:off x="144" y="2208"/>
              <a:ext cx="47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15" name="Line 261"/>
            <p:cNvSpPr>
              <a:spLocks noChangeShapeType="1"/>
            </p:cNvSpPr>
            <p:nvPr/>
          </p:nvSpPr>
          <p:spPr bwMode="ltGray">
            <a:xfrm>
              <a:off x="144" y="2736"/>
              <a:ext cx="47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16" name="Line 260"/>
            <p:cNvSpPr>
              <a:spLocks noChangeShapeType="1"/>
            </p:cNvSpPr>
            <p:nvPr/>
          </p:nvSpPr>
          <p:spPr bwMode="ltGray">
            <a:xfrm>
              <a:off x="144" y="1632"/>
              <a:ext cx="47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17" name="Line 268"/>
            <p:cNvSpPr>
              <a:spLocks noChangeShapeType="1"/>
            </p:cNvSpPr>
            <p:nvPr/>
          </p:nvSpPr>
          <p:spPr bwMode="ltGray">
            <a:xfrm>
              <a:off x="4800" y="912"/>
              <a:ext cx="0" cy="2256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18" name="Line 256"/>
            <p:cNvSpPr>
              <a:spLocks noChangeShapeType="1"/>
            </p:cNvSpPr>
            <p:nvPr/>
          </p:nvSpPr>
          <p:spPr bwMode="ltGray">
            <a:xfrm>
              <a:off x="3744" y="912"/>
              <a:ext cx="0" cy="2256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19" name="Line 257"/>
            <p:cNvSpPr>
              <a:spLocks noChangeShapeType="1"/>
            </p:cNvSpPr>
            <p:nvPr/>
          </p:nvSpPr>
          <p:spPr bwMode="ltGray">
            <a:xfrm>
              <a:off x="4278" y="912"/>
              <a:ext cx="0" cy="2256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20" name="Line 264"/>
            <p:cNvSpPr>
              <a:spLocks noChangeShapeType="1"/>
            </p:cNvSpPr>
            <p:nvPr/>
          </p:nvSpPr>
          <p:spPr bwMode="ltGray">
            <a:xfrm>
              <a:off x="3212" y="912"/>
              <a:ext cx="0" cy="2256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  <p:sp>
          <p:nvSpPr>
            <p:cNvPr id="21" name="Line 266"/>
            <p:cNvSpPr>
              <a:spLocks noChangeShapeType="1"/>
            </p:cNvSpPr>
            <p:nvPr/>
          </p:nvSpPr>
          <p:spPr bwMode="ltGray">
            <a:xfrm>
              <a:off x="3024" y="1056"/>
              <a:ext cx="2736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>
                <a:latin typeface="Times New Roman" charset="0"/>
              </a:endParaRPr>
            </a:p>
          </p:txBody>
        </p:sp>
      </p:grp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495800"/>
            <a:ext cx="5791200" cy="533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533400" y="2844800"/>
            <a:ext cx="5562600" cy="1295400"/>
          </a:xfrm>
        </p:spPr>
        <p:txBody>
          <a:bodyPr anchor="ctr"/>
          <a:lstStyle>
            <a:lvl1pPr>
              <a:defRPr sz="4400" b="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22" name="Rectangle 14"/>
          <p:cNvSpPr>
            <a:spLocks noGrp="1" noChangeArrowheads="1"/>
          </p:cNvSpPr>
          <p:nvPr>
            <p:ph type="dt" sz="quarter" idx="10"/>
          </p:nvPr>
        </p:nvSpPr>
        <p:spPr>
          <a:xfrm>
            <a:off x="3581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81800" y="6553200"/>
            <a:ext cx="2222500" cy="304800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BIT Lab.</a:t>
            </a:r>
          </a:p>
        </p:txBody>
      </p:sp>
      <p:sp>
        <p:nvSpPr>
          <p:cNvPr id="24" name="Rectangle 1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8600" y="6553200"/>
            <a:ext cx="685800" cy="304800"/>
          </a:xfrm>
        </p:spPr>
        <p:txBody>
          <a:bodyPr anchorCtr="0"/>
          <a:lstStyle>
            <a:lvl1pPr>
              <a:defRPr sz="1400"/>
            </a:lvl1pPr>
          </a:lstStyle>
          <a:p>
            <a:pPr>
              <a:defRPr/>
            </a:pPr>
            <a:fld id="{57CB5F90-83C6-4769-95C8-C2648901CA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600">
                <a:latin typeface="맑은 고딕" pitchFamily="50" charset="-127"/>
                <a:ea typeface="맑은 고딕" pitchFamily="50" charset="-127"/>
              </a:defRPr>
            </a:lvl3pPr>
            <a:lvl4pP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defRPr sz="14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Rectangle 16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장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875" y="857250"/>
            <a:ext cx="8786813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528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>
                <a:latin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496050"/>
            <a:ext cx="982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kumimoji="0" sz="1600" b="1">
                <a:latin typeface="+mn-ea"/>
              </a:defRPr>
            </a:lvl1pPr>
          </a:lstStyle>
          <a:p>
            <a:pPr>
              <a:defRPr/>
            </a:pPr>
            <a:fld id="{7C3A4DB8-089F-4E3A-AFA6-DCD677DDEA3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66" name="Rectangle 142"/>
          <p:cNvSpPr>
            <a:spLocks noChangeArrowheads="1"/>
          </p:cNvSpPr>
          <p:nvPr/>
        </p:nvSpPr>
        <p:spPr bwMode="auto">
          <a:xfrm flipH="1">
            <a:off x="71438" y="142875"/>
            <a:ext cx="8858250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171" name="Line 147"/>
          <p:cNvSpPr>
            <a:spLocks noChangeShapeType="1"/>
          </p:cNvSpPr>
          <p:nvPr/>
        </p:nvSpPr>
        <p:spPr bwMode="ltGray">
          <a:xfrm flipH="1">
            <a:off x="125413" y="714375"/>
            <a:ext cx="8782050" cy="0"/>
          </a:xfrm>
          <a:prstGeom prst="line">
            <a:avLst/>
          </a:prstGeom>
          <a:noFill/>
          <a:ln w="635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white">
          <a:xfrm>
            <a:off x="214313" y="153988"/>
            <a:ext cx="821531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auto">
          <a:xfrm flipV="1">
            <a:off x="6477000" y="6553200"/>
            <a:ext cx="24384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165" name="Rectangle 141"/>
          <p:cNvSpPr>
            <a:spLocks noChangeArrowheads="1"/>
          </p:cNvSpPr>
          <p:nvPr/>
        </p:nvSpPr>
        <p:spPr bwMode="auto">
          <a:xfrm flipH="1">
            <a:off x="8429625" y="0"/>
            <a:ext cx="354013" cy="350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164" name="Rectangle 140"/>
          <p:cNvSpPr>
            <a:spLocks noChangeArrowheads="1"/>
          </p:cNvSpPr>
          <p:nvPr/>
        </p:nvSpPr>
        <p:spPr bwMode="auto">
          <a:xfrm flipH="1">
            <a:off x="8643938" y="142875"/>
            <a:ext cx="355600" cy="3508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1169" name="Rectangle 145"/>
          <p:cNvSpPr>
            <a:spLocks noChangeArrowheads="1"/>
          </p:cNvSpPr>
          <p:nvPr/>
        </p:nvSpPr>
        <p:spPr bwMode="auto">
          <a:xfrm flipH="1">
            <a:off x="8572500" y="428625"/>
            <a:ext cx="357188" cy="3492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Times New Roman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5763" y="6472238"/>
            <a:ext cx="4540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3114A4A7-2B45-41C2-95FB-D3B640B429C6}" type="slidenum">
              <a:rPr lang="ko-KR" altLang="en-US" sz="1800"/>
              <a:pPr>
                <a:defRPr/>
              </a:pPr>
              <a:t>‹#›</a:t>
            </a:fld>
            <a:endParaRPr lang="ko-KR" altLang="en-US" sz="1800" dirty="0"/>
          </a:p>
        </p:txBody>
      </p:sp>
      <p:sp>
        <p:nvSpPr>
          <p:cNvPr id="1184" name="Rectangle 16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53200" y="6553200"/>
            <a:ext cx="2222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ko-KR"/>
              <a:t>BIT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</p:sldLayoutIdLst>
  <p:hf sldNum="0" hd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800">
          <a:solidFill>
            <a:srgbClr val="0066CC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800">
          <a:solidFill>
            <a:srgbClr val="0066CC"/>
          </a:solidFill>
          <a:latin typeface="Arial" charset="0"/>
          <a:ea typeface="굴림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800">
          <a:solidFill>
            <a:srgbClr val="0066CC"/>
          </a:solidFill>
          <a:latin typeface="Arial" charset="0"/>
          <a:ea typeface="굴림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800">
          <a:solidFill>
            <a:srgbClr val="0066CC"/>
          </a:solidFill>
          <a:latin typeface="Arial" charset="0"/>
          <a:ea typeface="굴림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800">
          <a:solidFill>
            <a:srgbClr val="0066CC"/>
          </a:solidFill>
          <a:latin typeface="Arial" charset="0"/>
          <a:ea typeface="굴림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£"/>
        <a:defRPr kumimoji="1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sz="3000" dirty="0">
                <a:latin typeface="HY헤드라인M" pitchFamily="18" charset="-127"/>
                <a:ea typeface="HY헤드라인M" pitchFamily="18" charset="-127"/>
              </a:rPr>
              <a:t>데이터의 시대와 데이터베이스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857250" y="2143125"/>
            <a:ext cx="1842542" cy="4286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altLang="ko-KR" dirty="0">
                <a:latin typeface="Times New Roman" charset="0"/>
              </a:rPr>
              <a:t>1</a:t>
            </a:r>
            <a:r>
              <a:rPr lang="ko-KR" altLang="en-US" dirty="0">
                <a:latin typeface="Times New Roman" charset="0"/>
              </a:rPr>
              <a:t>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D7FE5-AF20-460A-9EBF-B91BF004A84C}"/>
              </a:ext>
            </a:extLst>
          </p:cNvPr>
          <p:cNvSpPr txBox="1"/>
          <p:nvPr/>
        </p:nvSpPr>
        <p:spPr>
          <a:xfrm>
            <a:off x="611560" y="260648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기초와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6EA82-DEBA-41DC-9AFF-024E31487EC0}"/>
              </a:ext>
            </a:extLst>
          </p:cNvPr>
          <p:cNvSpPr txBox="1"/>
          <p:nvPr/>
        </p:nvSpPr>
        <p:spPr>
          <a:xfrm>
            <a:off x="3059832" y="4581128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By SH Park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9C1F9-28E5-4E72-9119-B5F59EC4F9FC}"/>
              </a:ext>
            </a:extLst>
          </p:cNvPr>
          <p:cNvSpPr txBox="1"/>
          <p:nvPr/>
        </p:nvSpPr>
        <p:spPr>
          <a:xfrm>
            <a:off x="6876256" y="6552439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자료 무단 복제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ko-KR" altLang="en-US" sz="1400" dirty="0">
                <a:solidFill>
                  <a:srgbClr val="FF0000"/>
                </a:solidFill>
              </a:rPr>
              <a:t>배포 금지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69A63-F96B-4FA7-8E0E-A471B21A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차 산업혁명과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CD219-EAF6-4C2A-8C1B-EF469309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 경제</a:t>
            </a:r>
            <a:r>
              <a:rPr lang="en-US" altLang="ko-KR" b="1" dirty="0"/>
              <a:t>(Data Economy)</a:t>
            </a:r>
          </a:p>
          <a:p>
            <a:pPr lvl="1"/>
            <a:r>
              <a:rPr lang="ko-KR" altLang="en-US" dirty="0"/>
              <a:t>데이터의 활용이 경제활동의 중요한 생산요소로 사용되는 경제구조</a:t>
            </a:r>
          </a:p>
          <a:p>
            <a:pPr lvl="1"/>
            <a:r>
              <a:rPr lang="ko-KR" altLang="en-US" dirty="0"/>
              <a:t>세계 각국은 경제 활성화를 위해 데이터를 활용하려는 노력 중</a:t>
            </a:r>
          </a:p>
          <a:p>
            <a:pPr lvl="1"/>
            <a:r>
              <a:rPr lang="ko-KR" altLang="en-US" dirty="0"/>
              <a:t>구글과 같이 데이터를 소유한 기업이 막대한 부를 축적할 수 있는 시대</a:t>
            </a:r>
            <a:endParaRPr lang="en-US" altLang="ko-KR" dirty="0"/>
          </a:p>
          <a:p>
            <a:pPr lvl="1"/>
            <a:r>
              <a:rPr lang="ko-KR" altLang="en-US" dirty="0"/>
              <a:t>우리 정부도 금융</a:t>
            </a:r>
            <a:r>
              <a:rPr lang="en-US" altLang="ko-KR" dirty="0"/>
              <a:t>,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문화미디어</a:t>
            </a:r>
            <a:r>
              <a:rPr lang="en-US" altLang="ko-KR" dirty="0"/>
              <a:t>, 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헬스케어</a:t>
            </a:r>
            <a:r>
              <a:rPr lang="en-US" altLang="ko-KR" dirty="0"/>
              <a:t>, </a:t>
            </a:r>
            <a:r>
              <a:rPr lang="ko-KR" altLang="en-US" dirty="0"/>
              <a:t>유통물류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중소기업</a:t>
            </a:r>
            <a:r>
              <a:rPr lang="en-US" altLang="ko-KR" dirty="0"/>
              <a:t>, </a:t>
            </a:r>
            <a:r>
              <a:rPr lang="ko-KR" altLang="en-US" dirty="0"/>
              <a:t>지역경제</a:t>
            </a:r>
            <a:r>
              <a:rPr lang="en-US" altLang="ko-KR" dirty="0"/>
              <a:t>, </a:t>
            </a:r>
            <a:r>
              <a:rPr lang="ko-KR" altLang="en-US" dirty="0"/>
              <a:t>산림 등 </a:t>
            </a:r>
            <a:r>
              <a:rPr lang="en-US" altLang="ko-KR" dirty="0"/>
              <a:t>10</a:t>
            </a:r>
            <a:r>
              <a:rPr lang="ko-KR" altLang="en-US" dirty="0"/>
              <a:t>개 분야에서 빅데이터 플랫폼을 구축하기 위해 투자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FFAA54-4D83-48B9-AB7E-6EAC2C86D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5121" name="_x463502768" descr="EMB000073082b38">
            <a:extLst>
              <a:ext uri="{FF2B5EF4-FFF2-40B4-BE49-F238E27FC236}">
                <a16:creationId xmlns:a16="http://schemas.microsoft.com/office/drawing/2014/main" id="{9BA07A72-DE86-4B64-94CE-FFC13E3F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97" y="2996952"/>
            <a:ext cx="5112568" cy="32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E53EB-3A39-4850-8EAE-0D5E4C62D17B}"/>
              </a:ext>
            </a:extLst>
          </p:cNvPr>
          <p:cNvSpPr txBox="1"/>
          <p:nvPr/>
        </p:nvSpPr>
        <p:spPr>
          <a:xfrm>
            <a:off x="2957615" y="6281578"/>
            <a:ext cx="322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1-4&gt;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통합데이터지도 홈페이지</a:t>
            </a:r>
          </a:p>
          <a:p>
            <a:pPr algn="ctr"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http://www.bigdata-map.kr/)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47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C31B1-3849-4941-BBB5-471B093F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차 산업혁명과 데이터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FCBAC58-CFEB-42C6-BAF3-3A6B2903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9" y="1255962"/>
            <a:ext cx="4163839" cy="275854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E027E0-1A2A-4D85-BDE4-DA3A5C2446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5E4A-7E90-4641-80EB-62356B7801E6}"/>
              </a:ext>
            </a:extLst>
          </p:cNvPr>
          <p:cNvSpPr txBox="1"/>
          <p:nvPr/>
        </p:nvSpPr>
        <p:spPr>
          <a:xfrm>
            <a:off x="3675855" y="4027303"/>
            <a:ext cx="1203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pixabay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04573-FA85-49C8-B11F-F213E1EE2143}"/>
              </a:ext>
            </a:extLst>
          </p:cNvPr>
          <p:cNvSpPr txBox="1"/>
          <p:nvPr/>
        </p:nvSpPr>
        <p:spPr>
          <a:xfrm>
            <a:off x="1223628" y="4449886"/>
            <a:ext cx="6696743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우리는 데이터의 시대에 살고 있으며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이해하고 활용할 줄 아는 능력은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분야에서 뿐만 아니라 전 산업 분야에서 필요로 하는 덕목임</a:t>
            </a:r>
          </a:p>
        </p:txBody>
      </p:sp>
    </p:spTree>
    <p:extLst>
      <p:ext uri="{BB962C8B-B14F-4D97-AF65-F5344CB8AC3E}">
        <p14:creationId xmlns:p14="http://schemas.microsoft.com/office/powerpoint/2010/main" val="294297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A9621-CC9A-4F19-A9F0-DBF00F9F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8F59-5C3D-443D-AFD5-DEC3C6A2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처리하는 방법</a:t>
            </a:r>
            <a:endParaRPr lang="en-US" altLang="ko-KR" dirty="0"/>
          </a:p>
          <a:p>
            <a:pPr lvl="1"/>
            <a:r>
              <a:rPr lang="ko-KR" altLang="en-US" dirty="0"/>
              <a:t>데이터를 저장하고 다루는 가장 손쉬운 방법은 엑셀</a:t>
            </a:r>
            <a:r>
              <a:rPr lang="en-US" altLang="ko-KR" dirty="0"/>
              <a:t>(Excel)</a:t>
            </a:r>
            <a:r>
              <a:rPr lang="ko-KR" altLang="en-US" dirty="0"/>
              <a:t>과 같은 </a:t>
            </a:r>
            <a:r>
              <a:rPr lang="ko-KR" altLang="en-US" dirty="0" err="1"/>
              <a:t>스프레드쉬트</a:t>
            </a:r>
            <a:r>
              <a:rPr lang="ko-KR" altLang="en-US" dirty="0"/>
              <a:t> </a:t>
            </a:r>
            <a:r>
              <a:rPr lang="en-US" altLang="ko-KR" dirty="0"/>
              <a:t>SW</a:t>
            </a:r>
            <a:r>
              <a:rPr lang="ko-KR" altLang="en-US" dirty="0"/>
              <a:t>를 이용하는 것</a:t>
            </a:r>
            <a:endParaRPr lang="en-US" altLang="ko-KR" dirty="0"/>
          </a:p>
          <a:p>
            <a:pPr lvl="1"/>
            <a:r>
              <a:rPr lang="ko-KR" altLang="en-US" dirty="0"/>
              <a:t>관리할 데이터의 양이 많고</a:t>
            </a:r>
            <a:r>
              <a:rPr lang="en-US" altLang="ko-KR" dirty="0"/>
              <a:t>, </a:t>
            </a:r>
            <a:r>
              <a:rPr lang="ko-KR" altLang="en-US" dirty="0"/>
              <a:t>여러 데이터를 연결하여 정보를 얻기 원하는 경우는 </a:t>
            </a:r>
            <a:r>
              <a:rPr lang="ko-KR" altLang="en-US" dirty="0" err="1"/>
              <a:t>스프레드쉬트</a:t>
            </a:r>
            <a:r>
              <a:rPr lang="ko-KR" altLang="en-US" dirty="0"/>
              <a:t> </a:t>
            </a:r>
            <a:r>
              <a:rPr lang="en-US" altLang="ko-KR" dirty="0"/>
              <a:t>SW</a:t>
            </a:r>
            <a:r>
              <a:rPr lang="ko-KR" altLang="en-US" dirty="0"/>
              <a:t>로는 해결이 어려움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전통적으로 </a:t>
            </a:r>
            <a:r>
              <a:rPr lang="en-US" altLang="ko-KR" dirty="0"/>
              <a:t>IT</a:t>
            </a:r>
            <a:r>
              <a:rPr lang="ko-KR" altLang="en-US" dirty="0"/>
              <a:t>분야에서는 대량의 데이터를 다루기 위해서 데이터베이스</a:t>
            </a:r>
            <a:r>
              <a:rPr lang="en-US" altLang="ko-KR" dirty="0"/>
              <a:t>(database)</a:t>
            </a:r>
            <a:r>
              <a:rPr lang="ko-KR" altLang="en-US" dirty="0"/>
              <a:t>를 이용해 왔고</a:t>
            </a:r>
            <a:r>
              <a:rPr lang="en-US" altLang="ko-KR" dirty="0"/>
              <a:t>, </a:t>
            </a:r>
            <a:r>
              <a:rPr lang="ko-KR" altLang="en-US" dirty="0"/>
              <a:t>현재도 가장 널리 이용되고 있음</a:t>
            </a:r>
            <a:endParaRPr lang="en-US" altLang="ko-KR" dirty="0"/>
          </a:p>
          <a:p>
            <a:pPr lvl="1"/>
            <a:r>
              <a:rPr lang="ko-KR" altLang="en-US" dirty="0"/>
              <a:t>데이터 분야에 입문하려는 사람이라면 기본적으로 데이터베이스에 대해서 배울 필요가 있음</a:t>
            </a:r>
            <a:endParaRPr lang="en-US" altLang="ko-KR" dirty="0"/>
          </a:p>
          <a:p>
            <a:pPr lvl="1"/>
            <a:r>
              <a:rPr lang="ko-KR" altLang="en-US" dirty="0"/>
              <a:t>용어 정의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DCC44-95C0-4C1E-994A-2CB04E76A8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AAFEF-0649-4B6F-82C6-E97EF446A604}"/>
              </a:ext>
            </a:extLst>
          </p:cNvPr>
          <p:cNvSpPr txBox="1"/>
          <p:nvPr/>
        </p:nvSpPr>
        <p:spPr>
          <a:xfrm>
            <a:off x="1016806" y="4437112"/>
            <a:ext cx="7758894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“관리하고자 하는 데이터들을 한곳에 체계적으로 모아 놓은 것을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(database)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데이터베이스를 관리할 목적으로 만들어진 소프트웨어를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DBMS(database management system)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93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08419-3CF2-4B7A-8922-ECE4D903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5D27D-7021-4BE6-AB8C-CFC30D131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등장 배경</a:t>
            </a:r>
            <a:endParaRPr lang="en-US" altLang="ko-KR" dirty="0"/>
          </a:p>
          <a:p>
            <a:pPr lvl="1"/>
            <a:r>
              <a:rPr lang="ko-KR" altLang="en-US" dirty="0"/>
              <a:t>초기 컴퓨터는 군사용 또는 과학기술 계산용으로 활용</a:t>
            </a:r>
          </a:p>
          <a:p>
            <a:pPr lvl="1"/>
            <a:r>
              <a:rPr lang="ko-KR" altLang="en-US" dirty="0"/>
              <a:t>데이터를 처리하는 뛰어난 능력을 알아본 기업들이 상업용으로 이용할 수 있는 컴퓨터를 개발</a:t>
            </a:r>
            <a:r>
              <a:rPr lang="en-US" altLang="ko-KR" dirty="0"/>
              <a:t>(</a:t>
            </a:r>
            <a:r>
              <a:rPr lang="ko-KR" altLang="en-US" dirty="0"/>
              <a:t>대표적인 회사가 </a:t>
            </a:r>
            <a:r>
              <a:rPr lang="en-US" altLang="ko-KR" dirty="0"/>
              <a:t>IBM)</a:t>
            </a:r>
          </a:p>
          <a:p>
            <a:pPr lvl="1"/>
            <a:r>
              <a:rPr lang="ko-KR" altLang="en-US" dirty="0"/>
              <a:t>기업 업무에 컴퓨터를 이용하는 것은 첨단 회사의 상징처럼 여겨졌기 때문에 컴퓨터를 도입하는 것이 유행처럼 빠르게 확산</a:t>
            </a:r>
          </a:p>
          <a:p>
            <a:pPr lvl="1"/>
            <a:r>
              <a:rPr lang="ko-KR" altLang="en-US" dirty="0"/>
              <a:t>컴퓨터의 활용에 따라 기업 내에 데이터가 축적되면서 예상치 못한 문제들이 발생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E51E8F-314F-4323-8014-ECD9010A8B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EF9026-F2C0-4E63-B7F2-91D2B7A29668}"/>
              </a:ext>
            </a:extLst>
          </p:cNvPr>
          <p:cNvGrpSpPr/>
          <p:nvPr/>
        </p:nvGrpSpPr>
        <p:grpSpPr>
          <a:xfrm>
            <a:off x="2516226" y="3607594"/>
            <a:ext cx="4040109" cy="2254004"/>
            <a:chOff x="1684019" y="3407244"/>
            <a:chExt cx="5338847" cy="2830068"/>
          </a:xfrm>
        </p:grpSpPr>
        <p:sp>
          <p:nvSpPr>
            <p:cNvPr id="7" name="Path62">
              <a:extLst>
                <a:ext uri="{FF2B5EF4-FFF2-40B4-BE49-F238E27FC236}">
                  <a16:creationId xmlns:a16="http://schemas.microsoft.com/office/drawing/2014/main" id="{973A5A6A-604D-4F5B-A7B0-1E23E44FAC75}"/>
                </a:ext>
              </a:extLst>
            </p:cNvPr>
            <p:cNvSpPr/>
            <p:nvPr/>
          </p:nvSpPr>
          <p:spPr>
            <a:xfrm>
              <a:off x="1693163" y="3416388"/>
              <a:ext cx="1649173" cy="416052"/>
            </a:xfrm>
            <a:custGeom>
              <a:avLst/>
              <a:gdLst/>
              <a:ahLst/>
              <a:cxnLst/>
              <a:rect l="l" t="t" r="r" b="b"/>
              <a:pathLst>
                <a:path w="1642872" h="416052">
                  <a:moveTo>
                    <a:pt x="0" y="416052"/>
                  </a:moveTo>
                  <a:lnTo>
                    <a:pt x="1642872" y="416052"/>
                  </a:lnTo>
                  <a:lnTo>
                    <a:pt x="1642872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solidFill>
              <a:srgbClr val="FFFFFF">
                <a:alpha val="65535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8" name="Path63">
              <a:extLst>
                <a:ext uri="{FF2B5EF4-FFF2-40B4-BE49-F238E27FC236}">
                  <a16:creationId xmlns:a16="http://schemas.microsoft.com/office/drawing/2014/main" id="{2F13DC41-F714-46C9-8869-D2386C4E3F86}"/>
                </a:ext>
              </a:extLst>
            </p:cNvPr>
            <p:cNvSpPr/>
            <p:nvPr/>
          </p:nvSpPr>
          <p:spPr>
            <a:xfrm>
              <a:off x="1684019" y="3407244"/>
              <a:ext cx="1667531" cy="434340"/>
            </a:xfrm>
            <a:custGeom>
              <a:avLst/>
              <a:gdLst/>
              <a:ahLst/>
              <a:cxnLst/>
              <a:rect l="l" t="t" r="r" b="b"/>
              <a:pathLst>
                <a:path w="1661160" h="434340">
                  <a:moveTo>
                    <a:pt x="9144" y="425196"/>
                  </a:moveTo>
                  <a:lnTo>
                    <a:pt x="1652016" y="425196"/>
                  </a:lnTo>
                  <a:lnTo>
                    <a:pt x="1652016" y="9144"/>
                  </a:lnTo>
                  <a:lnTo>
                    <a:pt x="9144" y="9144"/>
                  </a:lnTo>
                  <a:lnTo>
                    <a:pt x="9144" y="42519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9" name="Path64">
              <a:extLst>
                <a:ext uri="{FF2B5EF4-FFF2-40B4-BE49-F238E27FC236}">
                  <a16:creationId xmlns:a16="http://schemas.microsoft.com/office/drawing/2014/main" id="{811A6AE6-F37A-4375-B445-18BEB3EC06B4}"/>
                </a:ext>
              </a:extLst>
            </p:cNvPr>
            <p:cNvSpPr/>
            <p:nvPr/>
          </p:nvSpPr>
          <p:spPr>
            <a:xfrm>
              <a:off x="3529583" y="3416388"/>
              <a:ext cx="1649173" cy="416052"/>
            </a:xfrm>
            <a:custGeom>
              <a:avLst/>
              <a:gdLst/>
              <a:ahLst/>
              <a:cxnLst/>
              <a:rect l="l" t="t" r="r" b="b"/>
              <a:pathLst>
                <a:path w="1642872" h="416052">
                  <a:moveTo>
                    <a:pt x="0" y="416052"/>
                  </a:moveTo>
                  <a:lnTo>
                    <a:pt x="1642872" y="416052"/>
                  </a:lnTo>
                  <a:lnTo>
                    <a:pt x="1642872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solidFill>
              <a:srgbClr val="FFFFFF">
                <a:alpha val="65535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0" name="Path65">
              <a:extLst>
                <a:ext uri="{FF2B5EF4-FFF2-40B4-BE49-F238E27FC236}">
                  <a16:creationId xmlns:a16="http://schemas.microsoft.com/office/drawing/2014/main" id="{B2773264-B03C-4A10-ABA4-E1693D012115}"/>
                </a:ext>
              </a:extLst>
            </p:cNvPr>
            <p:cNvSpPr/>
            <p:nvPr/>
          </p:nvSpPr>
          <p:spPr>
            <a:xfrm>
              <a:off x="3520439" y="3407244"/>
              <a:ext cx="1667531" cy="434340"/>
            </a:xfrm>
            <a:custGeom>
              <a:avLst/>
              <a:gdLst/>
              <a:ahLst/>
              <a:cxnLst/>
              <a:rect l="l" t="t" r="r" b="b"/>
              <a:pathLst>
                <a:path w="1661160" h="434340">
                  <a:moveTo>
                    <a:pt x="9144" y="425196"/>
                  </a:moveTo>
                  <a:lnTo>
                    <a:pt x="1652016" y="425196"/>
                  </a:lnTo>
                  <a:lnTo>
                    <a:pt x="1652016" y="9144"/>
                  </a:lnTo>
                  <a:lnTo>
                    <a:pt x="9144" y="9144"/>
                  </a:lnTo>
                  <a:lnTo>
                    <a:pt x="9144" y="42519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1" name="Path66">
              <a:extLst>
                <a:ext uri="{FF2B5EF4-FFF2-40B4-BE49-F238E27FC236}">
                  <a16:creationId xmlns:a16="http://schemas.microsoft.com/office/drawing/2014/main" id="{AA67F277-A821-4303-B0FC-FA860BE1D26C}"/>
                </a:ext>
              </a:extLst>
            </p:cNvPr>
            <p:cNvSpPr/>
            <p:nvPr/>
          </p:nvSpPr>
          <p:spPr>
            <a:xfrm>
              <a:off x="5364479" y="3416388"/>
              <a:ext cx="1649173" cy="416052"/>
            </a:xfrm>
            <a:custGeom>
              <a:avLst/>
              <a:gdLst/>
              <a:ahLst/>
              <a:cxnLst/>
              <a:rect l="l" t="t" r="r" b="b"/>
              <a:pathLst>
                <a:path w="1642872" h="416052">
                  <a:moveTo>
                    <a:pt x="0" y="416052"/>
                  </a:moveTo>
                  <a:lnTo>
                    <a:pt x="1642872" y="416052"/>
                  </a:lnTo>
                  <a:lnTo>
                    <a:pt x="1642872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solidFill>
              <a:srgbClr val="FFFFFF">
                <a:alpha val="65535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2" name="Path67">
              <a:extLst>
                <a:ext uri="{FF2B5EF4-FFF2-40B4-BE49-F238E27FC236}">
                  <a16:creationId xmlns:a16="http://schemas.microsoft.com/office/drawing/2014/main" id="{5F28D811-9725-49C1-91F6-E08A9687EE6D}"/>
                </a:ext>
              </a:extLst>
            </p:cNvPr>
            <p:cNvSpPr/>
            <p:nvPr/>
          </p:nvSpPr>
          <p:spPr>
            <a:xfrm>
              <a:off x="5355335" y="3407244"/>
              <a:ext cx="1667531" cy="434340"/>
            </a:xfrm>
            <a:custGeom>
              <a:avLst/>
              <a:gdLst/>
              <a:ahLst/>
              <a:cxnLst/>
              <a:rect l="l" t="t" r="r" b="b"/>
              <a:pathLst>
                <a:path w="1661160" h="434340">
                  <a:moveTo>
                    <a:pt x="9144" y="425196"/>
                  </a:moveTo>
                  <a:lnTo>
                    <a:pt x="1652016" y="425196"/>
                  </a:lnTo>
                  <a:lnTo>
                    <a:pt x="1652016" y="9144"/>
                  </a:lnTo>
                  <a:lnTo>
                    <a:pt x="9144" y="9144"/>
                  </a:lnTo>
                  <a:lnTo>
                    <a:pt x="9144" y="42519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3" name="Path70">
              <a:extLst>
                <a:ext uri="{FF2B5EF4-FFF2-40B4-BE49-F238E27FC236}">
                  <a16:creationId xmlns:a16="http://schemas.microsoft.com/office/drawing/2014/main" id="{2B8B0E82-AAC2-421E-8CD7-F4E8F55678BA}"/>
                </a:ext>
              </a:extLst>
            </p:cNvPr>
            <p:cNvSpPr/>
            <p:nvPr/>
          </p:nvSpPr>
          <p:spPr>
            <a:xfrm>
              <a:off x="1684020" y="5698324"/>
              <a:ext cx="988280" cy="122428"/>
            </a:xfrm>
            <a:custGeom>
              <a:avLst/>
              <a:gdLst/>
              <a:ahLst/>
              <a:cxnLst/>
              <a:rect l="l" t="t" r="r" b="b"/>
              <a:pathLst>
                <a:path w="984504" h="122428">
                  <a:moveTo>
                    <a:pt x="975360" y="9144"/>
                  </a:moveTo>
                  <a:cubicBezTo>
                    <a:pt x="975360" y="66675"/>
                    <a:pt x="759079" y="113284"/>
                    <a:pt x="492252" y="113284"/>
                  </a:cubicBezTo>
                  <a:cubicBezTo>
                    <a:pt x="225425" y="113284"/>
                    <a:pt x="9144" y="66675"/>
                    <a:pt x="9144" y="9144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4" name="Path71">
              <a:extLst>
                <a:ext uri="{FF2B5EF4-FFF2-40B4-BE49-F238E27FC236}">
                  <a16:creationId xmlns:a16="http://schemas.microsoft.com/office/drawing/2014/main" id="{A0031DEA-9D69-4FA5-AD88-E416232E995E}"/>
                </a:ext>
              </a:extLst>
            </p:cNvPr>
            <p:cNvSpPr/>
            <p:nvPr/>
          </p:nvSpPr>
          <p:spPr>
            <a:xfrm>
              <a:off x="1684020" y="5594184"/>
              <a:ext cx="988280" cy="643128"/>
            </a:xfrm>
            <a:custGeom>
              <a:avLst/>
              <a:gdLst/>
              <a:ahLst/>
              <a:cxnLst/>
              <a:rect l="l" t="t" r="r" b="b"/>
              <a:pathLst>
                <a:path w="984504" h="643128">
                  <a:moveTo>
                    <a:pt x="9144" y="113284"/>
                  </a:moveTo>
                  <a:cubicBezTo>
                    <a:pt x="9144" y="55753"/>
                    <a:pt x="225425" y="9144"/>
                    <a:pt x="492252" y="9144"/>
                  </a:cubicBezTo>
                  <a:cubicBezTo>
                    <a:pt x="759079" y="9144"/>
                    <a:pt x="975360" y="55753"/>
                    <a:pt x="975360" y="113284"/>
                  </a:cubicBezTo>
                  <a:lnTo>
                    <a:pt x="975360" y="529844"/>
                  </a:lnTo>
                  <a:cubicBezTo>
                    <a:pt x="975360" y="587375"/>
                    <a:pt x="759079" y="633984"/>
                    <a:pt x="492252" y="633984"/>
                  </a:cubicBezTo>
                  <a:cubicBezTo>
                    <a:pt x="225425" y="633984"/>
                    <a:pt x="9144" y="587375"/>
                    <a:pt x="9144" y="529844"/>
                  </a:cubicBezTo>
                  <a:lnTo>
                    <a:pt x="9144" y="1132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5" name="Path72">
              <a:extLst>
                <a:ext uri="{FF2B5EF4-FFF2-40B4-BE49-F238E27FC236}">
                  <a16:creationId xmlns:a16="http://schemas.microsoft.com/office/drawing/2014/main" id="{F20AAF68-88C4-43F1-8F11-D076B5F16027}"/>
                </a:ext>
              </a:extLst>
            </p:cNvPr>
            <p:cNvSpPr/>
            <p:nvPr/>
          </p:nvSpPr>
          <p:spPr>
            <a:xfrm>
              <a:off x="3906012" y="5698324"/>
              <a:ext cx="988280" cy="122428"/>
            </a:xfrm>
            <a:custGeom>
              <a:avLst/>
              <a:gdLst/>
              <a:ahLst/>
              <a:cxnLst/>
              <a:rect l="l" t="t" r="r" b="b"/>
              <a:pathLst>
                <a:path w="984504" h="122428">
                  <a:moveTo>
                    <a:pt x="975360" y="9144"/>
                  </a:moveTo>
                  <a:cubicBezTo>
                    <a:pt x="975360" y="66675"/>
                    <a:pt x="759079" y="113284"/>
                    <a:pt x="492252" y="113284"/>
                  </a:cubicBezTo>
                  <a:cubicBezTo>
                    <a:pt x="225425" y="113284"/>
                    <a:pt x="9144" y="66675"/>
                    <a:pt x="9144" y="9144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6" name="Path73">
              <a:extLst>
                <a:ext uri="{FF2B5EF4-FFF2-40B4-BE49-F238E27FC236}">
                  <a16:creationId xmlns:a16="http://schemas.microsoft.com/office/drawing/2014/main" id="{117D9013-79E6-479F-87EA-25BF9B391AC0}"/>
                </a:ext>
              </a:extLst>
            </p:cNvPr>
            <p:cNvSpPr/>
            <p:nvPr/>
          </p:nvSpPr>
          <p:spPr>
            <a:xfrm>
              <a:off x="3906012" y="5594184"/>
              <a:ext cx="988280" cy="643128"/>
            </a:xfrm>
            <a:custGeom>
              <a:avLst/>
              <a:gdLst/>
              <a:ahLst/>
              <a:cxnLst/>
              <a:rect l="l" t="t" r="r" b="b"/>
              <a:pathLst>
                <a:path w="984504" h="643128">
                  <a:moveTo>
                    <a:pt x="9144" y="113284"/>
                  </a:moveTo>
                  <a:cubicBezTo>
                    <a:pt x="9144" y="55753"/>
                    <a:pt x="225425" y="9144"/>
                    <a:pt x="492252" y="9144"/>
                  </a:cubicBezTo>
                  <a:cubicBezTo>
                    <a:pt x="759079" y="9144"/>
                    <a:pt x="975360" y="55753"/>
                    <a:pt x="975360" y="113284"/>
                  </a:cubicBezTo>
                  <a:lnTo>
                    <a:pt x="975360" y="529844"/>
                  </a:lnTo>
                  <a:cubicBezTo>
                    <a:pt x="975360" y="587375"/>
                    <a:pt x="759079" y="633984"/>
                    <a:pt x="492252" y="633984"/>
                  </a:cubicBezTo>
                  <a:cubicBezTo>
                    <a:pt x="225425" y="633984"/>
                    <a:pt x="9144" y="587375"/>
                    <a:pt x="9144" y="529844"/>
                  </a:cubicBezTo>
                  <a:lnTo>
                    <a:pt x="9144" y="1132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7" name="Path74">
              <a:extLst>
                <a:ext uri="{FF2B5EF4-FFF2-40B4-BE49-F238E27FC236}">
                  <a16:creationId xmlns:a16="http://schemas.microsoft.com/office/drawing/2014/main" id="{CCF307D8-9FEA-48CC-AB53-FED646BDB305}"/>
                </a:ext>
              </a:extLst>
            </p:cNvPr>
            <p:cNvSpPr/>
            <p:nvPr/>
          </p:nvSpPr>
          <p:spPr>
            <a:xfrm>
              <a:off x="6031992" y="5698324"/>
              <a:ext cx="988280" cy="122428"/>
            </a:xfrm>
            <a:custGeom>
              <a:avLst/>
              <a:gdLst/>
              <a:ahLst/>
              <a:cxnLst/>
              <a:rect l="l" t="t" r="r" b="b"/>
              <a:pathLst>
                <a:path w="984504" h="122428">
                  <a:moveTo>
                    <a:pt x="975360" y="9144"/>
                  </a:moveTo>
                  <a:cubicBezTo>
                    <a:pt x="975360" y="66675"/>
                    <a:pt x="759080" y="113284"/>
                    <a:pt x="492253" y="113284"/>
                  </a:cubicBezTo>
                  <a:cubicBezTo>
                    <a:pt x="225425" y="113284"/>
                    <a:pt x="9144" y="66675"/>
                    <a:pt x="9144" y="9144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8" name="Path75">
              <a:extLst>
                <a:ext uri="{FF2B5EF4-FFF2-40B4-BE49-F238E27FC236}">
                  <a16:creationId xmlns:a16="http://schemas.microsoft.com/office/drawing/2014/main" id="{1DB25896-EDD3-487A-9E35-338615B19F2B}"/>
                </a:ext>
              </a:extLst>
            </p:cNvPr>
            <p:cNvSpPr/>
            <p:nvPr/>
          </p:nvSpPr>
          <p:spPr>
            <a:xfrm>
              <a:off x="6031992" y="5594184"/>
              <a:ext cx="988280" cy="643128"/>
            </a:xfrm>
            <a:custGeom>
              <a:avLst/>
              <a:gdLst/>
              <a:ahLst/>
              <a:cxnLst/>
              <a:rect l="l" t="t" r="r" b="b"/>
              <a:pathLst>
                <a:path w="984504" h="643128">
                  <a:moveTo>
                    <a:pt x="9144" y="113284"/>
                  </a:moveTo>
                  <a:cubicBezTo>
                    <a:pt x="9144" y="55753"/>
                    <a:pt x="225425" y="9144"/>
                    <a:pt x="492253" y="9144"/>
                  </a:cubicBezTo>
                  <a:cubicBezTo>
                    <a:pt x="759080" y="9144"/>
                    <a:pt x="975360" y="55753"/>
                    <a:pt x="975360" y="113284"/>
                  </a:cubicBezTo>
                  <a:lnTo>
                    <a:pt x="975360" y="529844"/>
                  </a:lnTo>
                  <a:cubicBezTo>
                    <a:pt x="975360" y="587375"/>
                    <a:pt x="759080" y="633984"/>
                    <a:pt x="492253" y="633984"/>
                  </a:cubicBezTo>
                  <a:cubicBezTo>
                    <a:pt x="225425" y="633984"/>
                    <a:pt x="9144" y="587375"/>
                    <a:pt x="9144" y="529844"/>
                  </a:cubicBezTo>
                  <a:lnTo>
                    <a:pt x="9144" y="1132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144" cap="sq"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aj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altLang="zh-CN" sz="1600"/>
            </a:p>
          </p:txBody>
        </p:sp>
        <p:sp>
          <p:nvSpPr>
            <p:cNvPr id="19" name="Text Box83">
              <a:extLst>
                <a:ext uri="{FF2B5EF4-FFF2-40B4-BE49-F238E27FC236}">
                  <a16:creationId xmlns:a16="http://schemas.microsoft.com/office/drawing/2014/main" id="{5ADA21F6-E6FE-406B-B11E-E331E8962E1F}"/>
                </a:ext>
              </a:extLst>
            </p:cNvPr>
            <p:cNvSpPr txBox="1"/>
            <p:nvPr/>
          </p:nvSpPr>
          <p:spPr>
            <a:xfrm>
              <a:off x="1811400" y="3515905"/>
              <a:ext cx="1453354" cy="313577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ctr" rtl="0">
                <a:lnSpc>
                  <a:spcPts val="1800"/>
                </a:lnSpc>
              </a:pPr>
              <a:r>
                <a:rPr lang="en-US" altLang="zh-CN" sz="1200" b="1" spc="-24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응</a:t>
              </a:r>
              <a:r>
                <a:rPr lang="en-US" altLang="zh-CN" sz="1200" b="1" spc="0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용</a:t>
              </a:r>
              <a:r>
                <a:rPr lang="en-US" altLang="zh-CN" sz="1200" b="1" spc="-1416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 </a:t>
              </a:r>
              <a:r>
                <a:rPr lang="en-US" altLang="zh-CN" sz="1200" b="1" spc="-25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프</a:t>
              </a:r>
              <a:r>
                <a:rPr lang="en-US" altLang="zh-CN" sz="1200" b="1" spc="-47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로</a:t>
              </a:r>
              <a:r>
                <a:rPr lang="en-US" altLang="zh-CN" sz="1200" b="1" spc="-72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그</a:t>
              </a:r>
              <a:r>
                <a:rPr lang="en-US" altLang="zh-CN" sz="1200" b="1" spc="0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램</a:t>
              </a:r>
              <a:endParaRPr lang="en-US" altLang="zh-CN" sz="1200" dirty="0">
                <a:latin typeface="Gulim"/>
                <a:ea typeface="Gulim"/>
                <a:cs typeface="Gulim"/>
              </a:endParaRPr>
            </a:p>
          </p:txBody>
        </p:sp>
        <p:sp>
          <p:nvSpPr>
            <p:cNvPr id="20" name="Text Box84">
              <a:extLst>
                <a:ext uri="{FF2B5EF4-FFF2-40B4-BE49-F238E27FC236}">
                  <a16:creationId xmlns:a16="http://schemas.microsoft.com/office/drawing/2014/main" id="{C8000AC0-B7B6-4313-AD27-8F4D078B2BD2}"/>
                </a:ext>
              </a:extLst>
            </p:cNvPr>
            <p:cNvSpPr txBox="1"/>
            <p:nvPr/>
          </p:nvSpPr>
          <p:spPr>
            <a:xfrm>
              <a:off x="3647568" y="3515905"/>
              <a:ext cx="1453609" cy="313577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ctr" rtl="0">
                <a:lnSpc>
                  <a:spcPts val="1800"/>
                </a:lnSpc>
              </a:pPr>
              <a:r>
                <a:rPr lang="en-US" altLang="zh-CN" sz="1200" b="1" spc="-24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응</a:t>
              </a:r>
              <a:r>
                <a:rPr lang="en-US" altLang="zh-CN" sz="1200" b="1" spc="0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용</a:t>
              </a:r>
              <a:r>
                <a:rPr lang="en-US" altLang="zh-CN" sz="1200" b="1" spc="-1414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 </a:t>
              </a:r>
              <a:r>
                <a:rPr lang="en-US" altLang="zh-CN" sz="1200" b="1" spc="-25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프</a:t>
              </a:r>
              <a:r>
                <a:rPr lang="en-US" altLang="zh-CN" sz="1200" b="1" spc="-47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로</a:t>
              </a:r>
              <a:r>
                <a:rPr lang="en-US" altLang="zh-CN" sz="1200" b="1" spc="-72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그</a:t>
              </a:r>
              <a:r>
                <a:rPr lang="en-US" altLang="zh-CN" sz="1200" b="1" spc="0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램</a:t>
              </a:r>
              <a:endParaRPr lang="en-US" altLang="zh-CN" sz="1200" dirty="0">
                <a:latin typeface="Gulim"/>
                <a:ea typeface="Gulim"/>
                <a:cs typeface="Gulim"/>
              </a:endParaRPr>
            </a:p>
          </p:txBody>
        </p:sp>
        <p:sp>
          <p:nvSpPr>
            <p:cNvPr id="21" name="Text Box85">
              <a:extLst>
                <a:ext uri="{FF2B5EF4-FFF2-40B4-BE49-F238E27FC236}">
                  <a16:creationId xmlns:a16="http://schemas.microsoft.com/office/drawing/2014/main" id="{E6DD7016-8972-4A64-858D-A64267C3A855}"/>
                </a:ext>
              </a:extLst>
            </p:cNvPr>
            <p:cNvSpPr txBox="1"/>
            <p:nvPr/>
          </p:nvSpPr>
          <p:spPr>
            <a:xfrm>
              <a:off x="5483986" y="3515905"/>
              <a:ext cx="1453354" cy="313577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ctr" rtl="0">
                <a:lnSpc>
                  <a:spcPts val="1800"/>
                </a:lnSpc>
              </a:pPr>
              <a:r>
                <a:rPr lang="en-US" altLang="zh-CN" sz="1200" b="1" spc="-24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응</a:t>
              </a:r>
              <a:r>
                <a:rPr lang="en-US" altLang="zh-CN" sz="1200" b="1" spc="0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용</a:t>
              </a:r>
              <a:r>
                <a:rPr lang="en-US" altLang="zh-CN" sz="1200" b="1" spc="-1416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 </a:t>
              </a:r>
              <a:r>
                <a:rPr lang="en-US" altLang="zh-CN" sz="1200" b="1" spc="-25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프</a:t>
              </a:r>
              <a:r>
                <a:rPr lang="en-US" altLang="zh-CN" sz="1200" b="1" spc="-47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로</a:t>
              </a:r>
              <a:r>
                <a:rPr lang="en-US" altLang="zh-CN" sz="1200" b="1" spc="-72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그</a:t>
              </a:r>
              <a:r>
                <a:rPr lang="en-US" altLang="zh-CN" sz="1200" b="1" spc="0" dirty="0">
                  <a:solidFill>
                    <a:srgbClr val="000000"/>
                  </a:solidFill>
                  <a:latin typeface="Gulim"/>
                  <a:ea typeface="Gulim"/>
                  <a:cs typeface="Gulim"/>
                </a:rPr>
                <a:t>램</a:t>
              </a:r>
              <a:endParaRPr lang="en-US" altLang="zh-CN" sz="1200" dirty="0">
                <a:latin typeface="Gulim"/>
                <a:ea typeface="Gulim"/>
                <a:cs typeface="Gulim"/>
              </a:endParaRPr>
            </a:p>
          </p:txBody>
        </p:sp>
        <p:sp>
          <p:nvSpPr>
            <p:cNvPr id="22" name="Text Box87">
              <a:extLst>
                <a:ext uri="{FF2B5EF4-FFF2-40B4-BE49-F238E27FC236}">
                  <a16:creationId xmlns:a16="http://schemas.microsoft.com/office/drawing/2014/main" id="{765F263E-CF75-4000-95B8-E82D44A7EF20}"/>
                </a:ext>
              </a:extLst>
            </p:cNvPr>
            <p:cNvSpPr txBox="1"/>
            <p:nvPr/>
          </p:nvSpPr>
          <p:spPr>
            <a:xfrm>
              <a:off x="1972945" y="5835032"/>
              <a:ext cx="448554" cy="384021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l" rtl="0">
                <a:lnSpc>
                  <a:spcPts val="2218"/>
                </a:lnSpc>
              </a:pPr>
              <a:r>
                <a:rPr lang="en-US" altLang="zh-CN" sz="1600" b="1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File</a:t>
              </a:r>
              <a:endParaRPr lang="en-US" altLang="zh-CN" sz="16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23" name="Text Box88">
              <a:extLst>
                <a:ext uri="{FF2B5EF4-FFF2-40B4-BE49-F238E27FC236}">
                  <a16:creationId xmlns:a16="http://schemas.microsoft.com/office/drawing/2014/main" id="{C7AF65A8-1008-401B-9B0C-F81858829F72}"/>
                </a:ext>
              </a:extLst>
            </p:cNvPr>
            <p:cNvSpPr txBox="1"/>
            <p:nvPr/>
          </p:nvSpPr>
          <p:spPr>
            <a:xfrm>
              <a:off x="4195572" y="5835032"/>
              <a:ext cx="448554" cy="384021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l" rtl="0">
                <a:lnSpc>
                  <a:spcPts val="2218"/>
                </a:lnSpc>
              </a:pPr>
              <a:r>
                <a:rPr lang="en-US" altLang="zh-CN" sz="1600" b="1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File</a:t>
              </a:r>
              <a:endParaRPr lang="en-US" altLang="zh-CN" sz="16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24" name="Text Box89">
              <a:extLst>
                <a:ext uri="{FF2B5EF4-FFF2-40B4-BE49-F238E27FC236}">
                  <a16:creationId xmlns:a16="http://schemas.microsoft.com/office/drawing/2014/main" id="{182CB0C1-3180-4AA1-94D5-0FAD954EFF1A}"/>
                </a:ext>
              </a:extLst>
            </p:cNvPr>
            <p:cNvSpPr txBox="1"/>
            <p:nvPr/>
          </p:nvSpPr>
          <p:spPr>
            <a:xfrm>
              <a:off x="6321806" y="5835032"/>
              <a:ext cx="448554" cy="384021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l" rtl="0">
                <a:lnSpc>
                  <a:spcPts val="2218"/>
                </a:lnSpc>
              </a:pPr>
              <a:r>
                <a:rPr lang="en-US" altLang="zh-CN" sz="1600" b="1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File</a:t>
              </a:r>
              <a:endParaRPr lang="en-US" altLang="zh-CN" sz="1600">
                <a:latin typeface="Times New Roman"/>
                <a:ea typeface="Times New Roman"/>
                <a:cs typeface="Times New Roman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C329A8E-0EB9-4E49-9BE4-CED091D432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55976" y="3841584"/>
              <a:ext cx="8009" cy="1752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C1DB57E-0B7E-4D65-8F92-B1D2A0EB58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55976" y="3855864"/>
              <a:ext cx="0" cy="17219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7CC7972-03A3-485B-97A4-F09FB4073B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55976" y="3841584"/>
              <a:ext cx="2168525" cy="1752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0E4ADB4-DD6F-4F95-8E17-E636F1B8A1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42785" y="3832440"/>
              <a:ext cx="670" cy="17453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B87E2C0-64AC-4F61-B3FA-8BE72B997F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42784" y="3867556"/>
              <a:ext cx="1759511" cy="17102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2CA994-812F-42FA-A62D-8412B4D0C6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28184" y="3832440"/>
              <a:ext cx="289137" cy="17453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A72C80D-F83D-410C-824B-CF6CD0845B43}"/>
              </a:ext>
            </a:extLst>
          </p:cNvPr>
          <p:cNvSpPr txBox="1"/>
          <p:nvPr/>
        </p:nvSpPr>
        <p:spPr>
          <a:xfrm>
            <a:off x="2859379" y="5955879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1-5&gt;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이용한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376060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9E8A7-D499-4C8C-B931-341B79F5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5C956-69EF-4683-8D78-5835A7A8F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1. </a:t>
            </a:r>
            <a:r>
              <a:rPr lang="ko-KR" altLang="en-US" dirty="0"/>
              <a:t>데이터 종속성</a:t>
            </a:r>
            <a:r>
              <a:rPr lang="en-US" altLang="ko-KR" dirty="0"/>
              <a:t>(data dependency)</a:t>
            </a:r>
          </a:p>
          <a:p>
            <a:pPr lvl="1"/>
            <a:r>
              <a:rPr lang="ko-KR" altLang="en-US" dirty="0"/>
              <a:t>데이터 종속성이란 데이터를 이용하는 프로그램이 데이터의 구조 변화에 영향을 받는 현상</a:t>
            </a:r>
          </a:p>
          <a:p>
            <a:pPr lvl="1"/>
            <a:r>
              <a:rPr lang="ko-KR" altLang="en-US" dirty="0"/>
              <a:t>파일 시스템에서는 프로그램이 파일의 구조정보를 알고 있어야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필요에 의해서 학번의 자릿수를 현재 </a:t>
            </a:r>
            <a:r>
              <a:rPr lang="en-US" altLang="ko-KR" dirty="0"/>
              <a:t>5</a:t>
            </a:r>
            <a:r>
              <a:rPr lang="ko-KR" altLang="en-US" dirty="0"/>
              <a:t>자리에서 </a:t>
            </a:r>
            <a:r>
              <a:rPr lang="en-US" altLang="ko-KR" dirty="0"/>
              <a:t>6</a:t>
            </a:r>
            <a:r>
              <a:rPr lang="ko-KR" altLang="en-US" dirty="0"/>
              <a:t>자리로 늘려서 학생정보 데이터파일을 새로 만들면</a:t>
            </a:r>
            <a:r>
              <a:rPr lang="en-US" altLang="ko-KR" dirty="0"/>
              <a:t>, </a:t>
            </a:r>
            <a:r>
              <a:rPr lang="ko-KR" altLang="en-US" dirty="0"/>
              <a:t>이를 이용하는 모든 응용프로그램도 그에 맞게 코드를 고쳐야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수십 개</a:t>
            </a:r>
            <a:r>
              <a:rPr lang="en-US" altLang="ko-KR" dirty="0"/>
              <a:t>, </a:t>
            </a:r>
            <a:r>
              <a:rPr lang="ko-KR" altLang="en-US" dirty="0"/>
              <a:t>수백 개의 응용프로그램으로 구성된 정보 시스템에서는 데이터 파일의 구조 변화에 따라 관련이 있는 응용프로그램들을 완벽히 수정하는 일은 쉬운 일이 아님 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AA9550-E064-4C4B-B232-8E247BB328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B608F-9F42-4A04-8A25-EF14176B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3" y="2287762"/>
            <a:ext cx="6804756" cy="201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2E994-6294-43D5-A3A0-CA4CDA68F881}"/>
              </a:ext>
            </a:extLst>
          </p:cNvPr>
          <p:cNvSpPr txBox="1"/>
          <p:nvPr/>
        </p:nvSpPr>
        <p:spPr>
          <a:xfrm>
            <a:off x="2123728" y="4345359"/>
            <a:ext cx="5136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1-6&gt;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학생정보 파일과 이를 이용하는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COBOL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209608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A16F0-6691-4832-9D67-00C645FD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5000B-D887-40EB-8C42-600E5F75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2. </a:t>
            </a:r>
            <a:r>
              <a:rPr lang="ko-KR" altLang="en-US" dirty="0"/>
              <a:t>데이터 무결성</a:t>
            </a:r>
            <a:r>
              <a:rPr lang="en-US" altLang="ko-KR" dirty="0"/>
              <a:t>(data integrity)</a:t>
            </a:r>
            <a:r>
              <a:rPr lang="ko-KR" altLang="en-US" dirty="0"/>
              <a:t>의 침해</a:t>
            </a:r>
          </a:p>
          <a:p>
            <a:pPr lvl="1"/>
            <a:r>
              <a:rPr lang="ko-KR" altLang="en-US" dirty="0"/>
              <a:t>데이터 무결성</a:t>
            </a:r>
            <a:r>
              <a:rPr lang="en-US" altLang="ko-KR" dirty="0"/>
              <a:t>: </a:t>
            </a:r>
            <a:r>
              <a:rPr lang="ko-KR" altLang="en-US" dirty="0"/>
              <a:t>데이터가 오류가 없는 정확한 값을 저장하고 있어야함을 의미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예를 들어 학생의 나이를 저장하는 항목에 </a:t>
            </a:r>
            <a:r>
              <a:rPr lang="en-US" altLang="ko-KR" dirty="0"/>
              <a:t>210 </a:t>
            </a:r>
            <a:r>
              <a:rPr lang="ko-KR" altLang="en-US" dirty="0"/>
              <a:t>이라는 숫자가 저장된다면 </a:t>
            </a:r>
            <a:r>
              <a:rPr lang="en-US" altLang="ko-KR" dirty="0"/>
              <a:t>..</a:t>
            </a:r>
            <a:endParaRPr lang="ko-KR" altLang="en-US" dirty="0"/>
          </a:p>
          <a:p>
            <a:pPr lvl="1"/>
            <a:r>
              <a:rPr lang="ko-KR" altLang="en-US" dirty="0"/>
              <a:t>오류 방지의 책임이 응용 프로그램 개발자에게 있음</a:t>
            </a:r>
            <a:endParaRPr lang="en-US" altLang="ko-KR" dirty="0"/>
          </a:p>
          <a:p>
            <a:pPr lvl="1"/>
            <a:r>
              <a:rPr lang="ko-KR" altLang="en-US" dirty="0"/>
              <a:t>숙련되지 않은 개발자가 오류체크 기능이 없는 프로그램을 작성한다면 오류가 포함된 데이터가 생성되는 것을 막을 수 없음</a:t>
            </a:r>
            <a:endParaRPr lang="en-US" altLang="ko-KR" dirty="0"/>
          </a:p>
          <a:p>
            <a:pPr lvl="1"/>
            <a:r>
              <a:rPr lang="ko-KR" altLang="en-US" dirty="0"/>
              <a:t>데이터의 무결성이 침해되면 기업이 막대한 금전적 손실을 입을 수도 있고</a:t>
            </a:r>
            <a:r>
              <a:rPr lang="en-US" altLang="ko-KR" dirty="0"/>
              <a:t>, </a:t>
            </a:r>
            <a:r>
              <a:rPr lang="ko-KR" altLang="en-US" dirty="0"/>
              <a:t>잘못된 데이터에 기초한 잘못된 의사결정이 내려질 수도 있음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BE6690-A168-42E9-828D-D4C3E7AE2D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A498E-6ECA-4E37-BE61-B79BBA3E7ABC}"/>
              </a:ext>
            </a:extLst>
          </p:cNvPr>
          <p:cNvSpPr txBox="1"/>
          <p:nvPr/>
        </p:nvSpPr>
        <p:spPr>
          <a:xfrm>
            <a:off x="611561" y="4831203"/>
            <a:ext cx="7992887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한맥투자증권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파산 원인은 충격적이게도 한 직원이 옵션 가격의 변수인 이자율 계산을 “잔여일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/365”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계산을 해야 하는데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“잔여일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/0”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잘못 써넣는 바람에 모든 상황에 이익 실현이 가능하다고 본 프로그램이 막대한 양의 거래를 체결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143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7,900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여건의 거래가 이루어졌고 이로 인해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462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억원의 손실이 발생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835C4-139E-44D3-81D0-532883C2732B}"/>
              </a:ext>
            </a:extLst>
          </p:cNvPr>
          <p:cNvSpPr txBox="1"/>
          <p:nvPr/>
        </p:nvSpPr>
        <p:spPr>
          <a:xfrm>
            <a:off x="7164288" y="5888305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나무위키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46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96C47-B66A-4EA1-BAD6-BC16D27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EC85A-5ED9-4FEB-A1F2-2C29764A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3. </a:t>
            </a:r>
            <a:r>
              <a:rPr lang="ko-KR" altLang="en-US" dirty="0"/>
              <a:t>데이터 중복성</a:t>
            </a:r>
            <a:r>
              <a:rPr lang="en-US" altLang="ko-KR" dirty="0"/>
              <a:t>(data redundancy)</a:t>
            </a:r>
            <a:r>
              <a:rPr lang="ko-KR" altLang="en-US" dirty="0"/>
              <a:t>과 데이터 불일치</a:t>
            </a:r>
            <a:r>
              <a:rPr lang="en-US" altLang="ko-KR" dirty="0"/>
              <a:t>(data inconsistency)</a:t>
            </a:r>
          </a:p>
          <a:p>
            <a:pPr lvl="1"/>
            <a:r>
              <a:rPr lang="ko-KR" altLang="en-US" dirty="0"/>
              <a:t>데이터의 중복성</a:t>
            </a:r>
            <a:r>
              <a:rPr lang="en-US" altLang="ko-KR" dirty="0"/>
              <a:t>: </a:t>
            </a:r>
            <a:r>
              <a:rPr lang="ko-KR" altLang="en-US" dirty="0"/>
              <a:t>동일한 정보가 여러 곳에 중복해서 존재하는 것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사원 정보가 인사과 컴퓨터에도 저장되고 재무과 컴퓨터에도 저장되는 식</a:t>
            </a:r>
          </a:p>
          <a:p>
            <a:pPr lvl="2"/>
            <a:r>
              <a:rPr lang="ko-KR" altLang="en-US" dirty="0"/>
              <a:t>저장 공간이 낭비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데이터 불일치</a:t>
            </a:r>
            <a:r>
              <a:rPr lang="en-US" altLang="ko-KR" dirty="0"/>
              <a:t>: </a:t>
            </a:r>
            <a:r>
              <a:rPr lang="ko-KR" altLang="en-US" dirty="0"/>
              <a:t>중복된 데이터의 내용이 서로 상이하여 발생하는 문제</a:t>
            </a:r>
            <a:endParaRPr lang="en-US" altLang="ko-KR" dirty="0"/>
          </a:p>
          <a:p>
            <a:pPr lvl="2"/>
            <a:r>
              <a:rPr lang="ko-KR" altLang="en-US" dirty="0"/>
              <a:t>사원이 퇴사해서 인사과에는 등록이 되었는데</a:t>
            </a:r>
            <a:r>
              <a:rPr lang="en-US" altLang="ko-KR" dirty="0"/>
              <a:t>, </a:t>
            </a:r>
            <a:r>
              <a:rPr lang="ko-KR" altLang="en-US" dirty="0"/>
              <a:t>재무과 컴퓨터는 미처 정보가 업데이트 되지 않아 퇴사한 사원에게 급여가 지급되는 일이 발생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오늘날에도 이사를 했는데 우편물이 이전 주소지로 배달되는 것도 일종의 데이터 불일치에서 오는 문제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49CF2A-F034-4679-BCAE-A2B51EF324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537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DA5D8-42F3-4FCB-81CE-9DDD2F0F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C331E-97E1-49BD-8FE2-96AD92731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4. </a:t>
            </a:r>
            <a:r>
              <a:rPr lang="ko-KR" altLang="en-US" dirty="0"/>
              <a:t>데이터 보안성</a:t>
            </a:r>
            <a:r>
              <a:rPr lang="en-US" altLang="ko-KR" dirty="0"/>
              <a:t>(data security)</a:t>
            </a:r>
            <a:r>
              <a:rPr lang="ko-KR" altLang="en-US" dirty="0"/>
              <a:t>의 결여</a:t>
            </a:r>
          </a:p>
          <a:p>
            <a:pPr lvl="1"/>
            <a:r>
              <a:rPr lang="ko-KR" altLang="en-US" dirty="0"/>
              <a:t>당시의 파일에 데이터를 저장하는 방식은 그 파일이 유출되면 파일의 내용이 손쉽게 알려질 수 있는 구조</a:t>
            </a:r>
          </a:p>
          <a:p>
            <a:pPr lvl="1"/>
            <a:r>
              <a:rPr lang="ko-KR" altLang="en-US" dirty="0"/>
              <a:t>오늘날과 같이 보안기술이 발달한 시대에도 개인정보가 유출되어 곤혹을 치루는 회사가 종종 생기는데</a:t>
            </a:r>
            <a:r>
              <a:rPr lang="en-US" altLang="ko-KR" dirty="0"/>
              <a:t>,</a:t>
            </a:r>
            <a:r>
              <a:rPr lang="ko-KR" altLang="en-US" dirty="0"/>
              <a:t> 당시에는 컴퓨터에 대한 보안이 취약했고 파일의 유출에 대한 불안감이 높았음</a:t>
            </a:r>
            <a:endParaRPr lang="en-US" altLang="ko-KR" dirty="0"/>
          </a:p>
          <a:p>
            <a:pPr lvl="1"/>
            <a:r>
              <a:rPr lang="ko-KR" altLang="en-US" dirty="0"/>
              <a:t>기업들은 더 안전하게 데이터를 관리할 수 있는 솔루션을 필요로 함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851EE3-53AD-44CD-8ECE-227F25F480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5" name="Image212">
            <a:extLst>
              <a:ext uri="{FF2B5EF4-FFF2-40B4-BE49-F238E27FC236}">
                <a16:creationId xmlns:a16="http://schemas.microsoft.com/office/drawing/2014/main" id="{F5BAD213-618E-42B3-B572-8FD8634A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45" y="4509120"/>
            <a:ext cx="1871472" cy="1528572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54BA9A-A00C-4E13-92B5-4A0763743FA8}"/>
              </a:ext>
            </a:extLst>
          </p:cNvPr>
          <p:cNvSpPr/>
          <p:nvPr/>
        </p:nvSpPr>
        <p:spPr>
          <a:xfrm>
            <a:off x="2699792" y="59424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http://informationoutsource.com/capabilities/data-security</a:t>
            </a:r>
          </a:p>
        </p:txBody>
      </p:sp>
    </p:spTree>
    <p:extLst>
      <p:ext uri="{BB962C8B-B14F-4D97-AF65-F5344CB8AC3E}">
        <p14:creationId xmlns:p14="http://schemas.microsoft.com/office/powerpoint/2010/main" val="226885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1D308-CA36-4728-916A-E6A77397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FACD5-6BC2-4645-80E7-C81986DD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5. </a:t>
            </a:r>
            <a:r>
              <a:rPr lang="ko-KR" altLang="en-US" dirty="0"/>
              <a:t>데이터 표준화</a:t>
            </a:r>
            <a:r>
              <a:rPr lang="en-US" altLang="ko-KR" dirty="0"/>
              <a:t>(data standardization)</a:t>
            </a:r>
            <a:r>
              <a:rPr lang="ko-KR" altLang="en-US" dirty="0"/>
              <a:t>의 어려움</a:t>
            </a:r>
            <a:endParaRPr lang="en-US" altLang="ko-KR" dirty="0"/>
          </a:p>
          <a:p>
            <a:pPr lvl="1"/>
            <a:r>
              <a:rPr lang="ko-KR" altLang="en-US" dirty="0"/>
              <a:t>일정 규모 이상의 정보 시스템을 개발하기 위해서는 많은 수의 개발자들 이 협력 작업 필요</a:t>
            </a:r>
          </a:p>
          <a:p>
            <a:pPr lvl="2"/>
            <a:r>
              <a:rPr lang="ko-KR" altLang="en-US" dirty="0"/>
              <a:t>개발자 </a:t>
            </a:r>
            <a:r>
              <a:rPr lang="en-US" altLang="ko-KR" dirty="0"/>
              <a:t>A</a:t>
            </a:r>
            <a:r>
              <a:rPr lang="ko-KR" altLang="en-US" dirty="0"/>
              <a:t>는 응용 프로그램에서 학생이름을 </a:t>
            </a:r>
            <a:r>
              <a:rPr lang="en-US" altLang="ko-KR" dirty="0"/>
              <a:t>'S-NAME'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길이는 </a:t>
            </a:r>
            <a:r>
              <a:rPr lang="en-US" altLang="ko-KR" dirty="0"/>
              <a:t>20</a:t>
            </a:r>
            <a:r>
              <a:rPr lang="ko-KR" altLang="en-US" dirty="0"/>
              <a:t>자리로 사용</a:t>
            </a:r>
            <a:endParaRPr lang="en-US" altLang="ko-KR" dirty="0"/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개</a:t>
            </a:r>
            <a:r>
              <a:rPr lang="en-US" altLang="zh-CN" spc="-8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발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자 </a:t>
            </a:r>
            <a:r>
              <a:rPr lang="en-US" altLang="zh-CN" spc="-6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B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는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spc="-1023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학</a:t>
            </a:r>
            <a:r>
              <a:rPr lang="en-US" altLang="zh-CN" spc="-8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생 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lang="en-US" altLang="zh-CN" spc="-8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름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spc="-1014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spc="-2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en-US" altLang="zh-CN" spc="-2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SNME'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으</a:t>
            </a:r>
            <a:r>
              <a:rPr lang="en-US" altLang="zh-CN" spc="-8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로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,</a:t>
            </a:r>
            <a:r>
              <a:rPr lang="en-US" altLang="zh-CN" spc="226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길</a:t>
            </a:r>
            <a:r>
              <a:rPr lang="en-US" altLang="zh-CN" spc="-8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는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spc="-104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spc="-4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15</a:t>
            </a:r>
            <a:r>
              <a:rPr lang="en-US" altLang="zh-CN" spc="-29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자</a:t>
            </a:r>
            <a:r>
              <a:rPr lang="en-US" altLang="zh-CN" spc="-8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리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로</a:t>
            </a:r>
            <a:r>
              <a:rPr lang="en-US" altLang="zh-CN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spc="-1028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사</a:t>
            </a:r>
            <a:r>
              <a:rPr lang="en-US" altLang="zh-CN" spc="-6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용</a:t>
            </a:r>
            <a:endParaRPr lang="en-US" altLang="zh-CN" spc="-6" dirty="0">
              <a:solidFill>
                <a:srgbClr val="000000"/>
              </a:solidFill>
              <a:latin typeface="Malgun Gothic"/>
              <a:ea typeface="Malgun Gothic"/>
              <a:cs typeface="Malgun Gothic"/>
            </a:endParaRPr>
          </a:p>
          <a:p>
            <a:pPr lvl="2"/>
            <a:endParaRPr lang="en-US" altLang="zh-CN" dirty="0">
              <a:latin typeface="Malgun Gothic"/>
              <a:ea typeface="Malgun Gothic"/>
              <a:cs typeface="Malgun Gothic"/>
            </a:endParaRPr>
          </a:p>
          <a:p>
            <a:pPr lvl="1"/>
            <a:r>
              <a:rPr lang="ko-KR" altLang="en-US" dirty="0"/>
              <a:t>표준화가 되어 있지 않으면 제 </a:t>
            </a:r>
            <a:r>
              <a:rPr lang="en-US" altLang="ko-KR" dirty="0"/>
              <a:t>3</a:t>
            </a:r>
            <a:r>
              <a:rPr lang="ko-KR" altLang="en-US" dirty="0"/>
              <a:t>자가 프로그램을 이해하기도 어렵고 두 응용 프로그램 간의 호환성에도 문제</a:t>
            </a:r>
          </a:p>
          <a:p>
            <a:pPr lvl="1"/>
            <a:r>
              <a:rPr lang="ko-KR" altLang="en-US" dirty="0"/>
              <a:t>학생 이름을 지칭하고 표현하는 표준화된 규칙이 있다 하더라도 응용 프로그래머가 이를 지키지 않을 수 있음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AE7DBC-8348-410D-91CD-01BCDDF6E4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141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DEF2E-4F6A-46D2-962D-B18C9BBB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324A2-6600-48A7-BDF8-47618BE7F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등장과 문제 해결</a:t>
            </a:r>
            <a:endParaRPr lang="en-US" altLang="ko-KR" dirty="0"/>
          </a:p>
          <a:p>
            <a:pPr lvl="1"/>
            <a:r>
              <a:rPr lang="ko-KR" altLang="en-US" dirty="0"/>
              <a:t>파일시스템을 기반으로 한 데이터 처리에 대한 대안으로 데이터베이스 등장</a:t>
            </a:r>
            <a:endParaRPr lang="en-US" altLang="ko-KR" dirty="0"/>
          </a:p>
          <a:p>
            <a:pPr lvl="1"/>
            <a:r>
              <a:rPr lang="ko-KR" altLang="en-US" dirty="0"/>
              <a:t>개별적으로 존재하던 데이터 파일들을 한곳에 모음 </a:t>
            </a:r>
            <a:r>
              <a:rPr lang="en-US" altLang="ko-KR" dirty="0"/>
              <a:t>-&gt; </a:t>
            </a:r>
            <a:r>
              <a:rPr lang="ko-KR" altLang="en-US" dirty="0"/>
              <a:t>데이터베이스 </a:t>
            </a:r>
          </a:p>
          <a:p>
            <a:pPr lvl="1"/>
            <a:r>
              <a:rPr lang="ko-KR" altLang="en-US" dirty="0"/>
              <a:t>데이터베이스를 관리할 수 있는 소프트웨어를 개발 </a:t>
            </a:r>
            <a:r>
              <a:rPr lang="en-US" altLang="ko-KR" dirty="0"/>
              <a:t>-&gt; DBMS</a:t>
            </a:r>
          </a:p>
          <a:p>
            <a:pPr lvl="1"/>
            <a:r>
              <a:rPr lang="ko-KR" altLang="en-US" dirty="0"/>
              <a:t>응용 프로그램들은 데이터베이스 내의 파일에 직접 접근할 수 없고</a:t>
            </a:r>
            <a:r>
              <a:rPr lang="en-US" altLang="ko-KR" dirty="0"/>
              <a:t>, DBMS</a:t>
            </a:r>
            <a:r>
              <a:rPr lang="ko-KR" altLang="en-US" dirty="0"/>
              <a:t>를 통해서 간접적으로만 접근이 가능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332CD5-8271-40C4-8777-530D7BE228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669980" y="6553200"/>
            <a:ext cx="2222500" cy="3048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991A9-2794-47BD-9F73-2981AE54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343059"/>
            <a:ext cx="4780644" cy="2379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6BA29-65D0-4019-9F70-284B45D79547}"/>
              </a:ext>
            </a:extLst>
          </p:cNvPr>
          <p:cNvSpPr txBox="1"/>
          <p:nvPr/>
        </p:nvSpPr>
        <p:spPr>
          <a:xfrm>
            <a:off x="2555776" y="5785519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1-7&gt;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시스템을 이용한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61774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FDCEE-36B4-4360-8164-91937253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5AA05-6CC4-403B-820B-13EBDFA8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지금은 데이터의 시대 </a:t>
            </a:r>
          </a:p>
          <a:p>
            <a:r>
              <a:rPr lang="en-US" altLang="ko-KR" dirty="0"/>
              <a:t>2. 4</a:t>
            </a:r>
            <a:r>
              <a:rPr lang="ko-KR" altLang="en-US" dirty="0"/>
              <a:t>차 산업혁명과 데이터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실습환경의 구축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FA8051-45FC-4F99-A01D-94F5870B1F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BIT Lab.</a:t>
            </a:r>
          </a:p>
        </p:txBody>
      </p:sp>
    </p:spTree>
    <p:extLst>
      <p:ext uri="{BB962C8B-B14F-4D97-AF65-F5344CB8AC3E}">
        <p14:creationId xmlns:p14="http://schemas.microsoft.com/office/powerpoint/2010/main" val="3933380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9E495-D2DC-4D7D-94F0-5A0066BC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E3A53-6EC3-4230-8346-BA419690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등장과 문제 해결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데이터 독립성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(independency)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지원</a:t>
            </a:r>
          </a:p>
          <a:p>
            <a:pPr lvl="2"/>
            <a:r>
              <a:rPr lang="ko-KR" altLang="en-US" dirty="0"/>
              <a:t>사용자 혹은 응용 프로그램이 직접 데이터베이스에 접근할 수 없고 반드시 </a:t>
            </a:r>
            <a:r>
              <a:rPr lang="en-US" altLang="ko-KR" dirty="0"/>
              <a:t>DBMS</a:t>
            </a:r>
            <a:r>
              <a:rPr lang="ko-KR" altLang="en-US" dirty="0"/>
              <a:t>를 통해서만 접근 가능</a:t>
            </a:r>
          </a:p>
          <a:p>
            <a:pPr lvl="2"/>
            <a:r>
              <a:rPr lang="en-US" altLang="ko-KR" dirty="0"/>
              <a:t>DBMS</a:t>
            </a:r>
            <a:r>
              <a:rPr lang="ko-KR" altLang="en-US" dirty="0"/>
              <a:t>는 데이터베이스 내에 있는 데이터의 물리적</a:t>
            </a:r>
            <a:r>
              <a:rPr lang="en-US" altLang="ko-KR" dirty="0"/>
              <a:t>, </a:t>
            </a:r>
            <a:r>
              <a:rPr lang="ko-KR" altLang="en-US" dirty="0"/>
              <a:t>논리적 변화가 응용 시스템에 영향을 미치지 않도록 함으로써 데이터 독립성을 보장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데이터 무결성 유지</a:t>
            </a:r>
          </a:p>
          <a:p>
            <a:pPr lvl="2"/>
            <a:r>
              <a:rPr lang="en-US" altLang="ko-KR" dirty="0"/>
              <a:t>DBMS</a:t>
            </a:r>
            <a:r>
              <a:rPr lang="ko-KR" altLang="en-US" dirty="0"/>
              <a:t>가 무결성을 위반하는 데이터가 들어올 경우 처리를 거절함으로써 데이터의 무결성을 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데이터 중복성 및 불일치 최소화</a:t>
            </a:r>
          </a:p>
          <a:p>
            <a:pPr lvl="2"/>
            <a:r>
              <a:rPr lang="ko-KR" altLang="en-US" dirty="0"/>
              <a:t>데이터베이스 내의 데이터는 한 개인의 관점이나 특정 부서의 관점 에서 관리되는 것이 아니라 데이터베이스를 공용하는 조직 전체의 관점에서 관리</a:t>
            </a:r>
          </a:p>
          <a:p>
            <a:pPr lvl="2"/>
            <a:r>
              <a:rPr lang="ko-KR" altLang="en-US" dirty="0"/>
              <a:t>동일 데이터가 여러 부서에서 사용하는 경우 이를 하나로 관리함으로써 중복성을 방지</a:t>
            </a:r>
            <a:endParaRPr lang="en-US" altLang="ko-KR" dirty="0"/>
          </a:p>
          <a:p>
            <a:pPr lvl="2"/>
            <a:r>
              <a:rPr lang="ko-KR" altLang="en-US" dirty="0"/>
              <a:t>중복성이 방지됨에 따라 불일치 문제도 최소화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156F1-2219-435C-8E8F-7E85DB6E0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4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A98E9-DB7A-44EB-8932-6A02A6F7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7B66E-19AF-4FF6-B136-4FFFEFAC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등장과 문제 해결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높은 데이터 보안성</a:t>
            </a:r>
          </a:p>
          <a:p>
            <a:pPr lvl="2"/>
            <a:r>
              <a:rPr lang="en-US" altLang="ko-KR" dirty="0"/>
              <a:t>DBMS</a:t>
            </a:r>
            <a:r>
              <a:rPr lang="ko-KR" altLang="en-US" dirty="0"/>
              <a:t>는 사용자의 권한에 따라 데이터베이스 내에 있는 데이터에 대한 접근을 제한할 수 있음</a:t>
            </a:r>
          </a:p>
          <a:p>
            <a:pPr lvl="2"/>
            <a:r>
              <a:rPr lang="ko-KR" altLang="en-US" dirty="0"/>
              <a:t>저장된 데이터베이스는 일반적으로 </a:t>
            </a:r>
            <a:r>
              <a:rPr lang="en-US" altLang="ko-KR" dirty="0"/>
              <a:t>DBMS</a:t>
            </a:r>
            <a:r>
              <a:rPr lang="ko-KR" altLang="en-US" dirty="0"/>
              <a:t>를 통하지 않고는 외부에서 내용을 알아내기 매우 어려움</a:t>
            </a:r>
          </a:p>
          <a:p>
            <a:pPr lvl="1"/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데이터 표준화의 용이성</a:t>
            </a:r>
          </a:p>
          <a:p>
            <a:pPr lvl="2"/>
            <a:r>
              <a:rPr lang="ko-KR" altLang="en-US" dirty="0"/>
              <a:t>데이터베이스 관리자</a:t>
            </a:r>
            <a:r>
              <a:rPr lang="en-US" altLang="ko-KR" dirty="0"/>
              <a:t>(DBA)</a:t>
            </a:r>
            <a:r>
              <a:rPr lang="ko-KR" altLang="en-US" dirty="0"/>
              <a:t>가 설계과정을 주도함으로써 부서간 이해를 조정하고 관리될 데이터를 </a:t>
            </a:r>
            <a:r>
              <a:rPr lang="ko-KR" altLang="en-US" dirty="0" err="1"/>
              <a:t>표준화시킴</a:t>
            </a:r>
            <a:endParaRPr lang="ko-KR" altLang="en-US" dirty="0"/>
          </a:p>
          <a:p>
            <a:pPr lvl="2"/>
            <a:r>
              <a:rPr lang="ko-KR" altLang="en-US" dirty="0"/>
              <a:t>응용 프로그램에서 데이터에 접근하기 위해서는 </a:t>
            </a:r>
            <a:r>
              <a:rPr lang="en-US" altLang="ko-KR" dirty="0"/>
              <a:t>DBMS</a:t>
            </a:r>
            <a:r>
              <a:rPr lang="ko-KR" altLang="en-US" dirty="0"/>
              <a:t>가 가지고 있는 구조 정보에 따라야 하기 때문에 자연스럽게 표준화됨 </a:t>
            </a:r>
            <a:r>
              <a:rPr lang="en-US" altLang="ko-KR" dirty="0"/>
              <a:t>(ex. </a:t>
            </a:r>
            <a:r>
              <a:rPr lang="ko-KR" altLang="en-US" dirty="0"/>
              <a:t>테이블이름</a:t>
            </a:r>
            <a:r>
              <a:rPr lang="en-US" altLang="ko-KR" dirty="0"/>
              <a:t>, </a:t>
            </a:r>
            <a:r>
              <a:rPr lang="ko-KR" altLang="en-US" dirty="0"/>
              <a:t>컬럼이름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1761AD-3433-4C28-AE8B-EE587DCE89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608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15571-8CDE-430D-984A-041CA467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FA124-8439-4555-BA87-E6DA4A8F8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역사</a:t>
            </a:r>
            <a:endParaRPr lang="en-US" altLang="ko-KR" dirty="0"/>
          </a:p>
          <a:p>
            <a:pPr lvl="1"/>
            <a:r>
              <a:rPr lang="en-US" altLang="ko-KR" dirty="0"/>
              <a:t>1960</a:t>
            </a:r>
            <a:r>
              <a:rPr lang="ko-KR" altLang="en-US" dirty="0"/>
              <a:t>년 제너럴 </a:t>
            </a:r>
            <a:r>
              <a:rPr lang="ko-KR" altLang="en-US" dirty="0" err="1"/>
              <a:t>일렉트릭</a:t>
            </a:r>
            <a:r>
              <a:rPr lang="en-US" altLang="ko-KR" dirty="0"/>
              <a:t>(GE)</a:t>
            </a:r>
            <a:r>
              <a:rPr lang="ko-KR" altLang="en-US" dirty="0"/>
              <a:t>에 입사한 찰스 </a:t>
            </a:r>
            <a:r>
              <a:rPr lang="ko-KR" altLang="en-US" dirty="0" err="1"/>
              <a:t>바크만</a:t>
            </a:r>
            <a:r>
              <a:rPr lang="en-US" altLang="ko-KR" dirty="0"/>
              <a:t>(Charles Bachman)</a:t>
            </a:r>
            <a:r>
              <a:rPr lang="ko-KR" altLang="en-US" dirty="0"/>
              <a:t>은 </a:t>
            </a:r>
            <a:r>
              <a:rPr lang="en-US" altLang="ko-KR" dirty="0"/>
              <a:t>GE</a:t>
            </a:r>
            <a:r>
              <a:rPr lang="ko-KR" altLang="en-US" dirty="0"/>
              <a:t>의 제조생산라인을 관리하기 위한 생산관리 시스템을 구축하면서 프로그램과는 별도로 데이터를 독립적으로 관리하기 위해 </a:t>
            </a:r>
            <a:r>
              <a:rPr lang="en-US" altLang="ko-KR" dirty="0"/>
              <a:t>IDS(</a:t>
            </a:r>
            <a:r>
              <a:rPr lang="en-US" altLang="ko-KR" dirty="0" err="1"/>
              <a:t>Intergrated</a:t>
            </a:r>
            <a:r>
              <a:rPr lang="en-US" altLang="ko-KR" dirty="0"/>
              <a:t> Data Store) </a:t>
            </a:r>
            <a:r>
              <a:rPr lang="ko-KR" altLang="en-US" dirty="0"/>
              <a:t>개발</a:t>
            </a:r>
            <a:r>
              <a:rPr lang="en-US" altLang="ko-KR" dirty="0"/>
              <a:t>. </a:t>
            </a:r>
            <a:r>
              <a:rPr lang="ko-KR" altLang="en-US" dirty="0"/>
              <a:t>최초의 상용 </a:t>
            </a:r>
            <a:r>
              <a:rPr lang="en-US" altLang="ko-KR" dirty="0"/>
              <a:t>DBMS</a:t>
            </a:r>
            <a:r>
              <a:rPr lang="ko-KR" altLang="en-US" dirty="0"/>
              <a:t>로 평가됨</a:t>
            </a:r>
          </a:p>
          <a:p>
            <a:pPr lvl="1"/>
            <a:r>
              <a:rPr lang="en-US" altLang="ko-KR" dirty="0"/>
              <a:t>1966</a:t>
            </a:r>
            <a:r>
              <a:rPr lang="ko-KR" altLang="en-US" dirty="0"/>
              <a:t>년 미국 항공우주국</a:t>
            </a:r>
            <a:r>
              <a:rPr lang="en-US" altLang="ko-KR" dirty="0"/>
              <a:t>(NASA)</a:t>
            </a:r>
            <a:r>
              <a:rPr lang="ko-KR" altLang="en-US" dirty="0"/>
              <a:t>의 아폴로 우주선의 디자인을 맡은 </a:t>
            </a:r>
            <a:r>
              <a:rPr lang="ko-KR" altLang="en-US" dirty="0" err="1"/>
              <a:t>로크웰</a:t>
            </a:r>
            <a:r>
              <a:rPr lang="en-US" altLang="ko-KR" dirty="0"/>
              <a:t>(Rockwell)</a:t>
            </a:r>
            <a:r>
              <a:rPr lang="ko-KR" altLang="en-US" dirty="0"/>
              <a:t>사는 엄청난 수의 부품을 관리하기 위해 </a:t>
            </a:r>
            <a:r>
              <a:rPr lang="en-US" altLang="ko-KR" dirty="0"/>
              <a:t>IBM</a:t>
            </a:r>
            <a:r>
              <a:rPr lang="ko-KR" altLang="en-US" dirty="0"/>
              <a:t>의 번 </a:t>
            </a:r>
            <a:r>
              <a:rPr lang="ko-KR" altLang="en-US" dirty="0" err="1"/>
              <a:t>와츠</a:t>
            </a:r>
            <a:r>
              <a:rPr lang="en-US" altLang="ko-KR" dirty="0"/>
              <a:t>(Vern Watts) </a:t>
            </a:r>
            <a:r>
              <a:rPr lang="ko-KR" altLang="en-US" dirty="0"/>
              <a:t>등 </a:t>
            </a:r>
            <a:r>
              <a:rPr lang="en-US" altLang="ko-KR" dirty="0"/>
              <a:t>IBM </a:t>
            </a:r>
            <a:r>
              <a:rPr lang="ko-KR" altLang="en-US" dirty="0"/>
              <a:t>연구진과 공동으로 계층형 </a:t>
            </a:r>
            <a:r>
              <a:rPr lang="en-US" altLang="ko-KR" dirty="0"/>
              <a:t>DBMS</a:t>
            </a:r>
            <a:r>
              <a:rPr lang="ko-KR" altLang="en-US" dirty="0"/>
              <a:t>를 개발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1968</a:t>
            </a:r>
            <a:r>
              <a:rPr lang="ko-KR" altLang="en-US" dirty="0"/>
              <a:t>년 </a:t>
            </a:r>
            <a:r>
              <a:rPr lang="en-US" altLang="ko-KR" dirty="0"/>
              <a:t>ICS/DL/I(Information Control System and Data Language/Interface)</a:t>
            </a:r>
            <a:r>
              <a:rPr lang="ko-KR" altLang="en-US" dirty="0"/>
              <a:t>를 완성</a:t>
            </a:r>
            <a:endParaRPr lang="en-US" altLang="ko-KR" dirty="0"/>
          </a:p>
          <a:p>
            <a:pPr lvl="1"/>
            <a:r>
              <a:rPr lang="en-US" altLang="ko-KR" dirty="0"/>
              <a:t>ICS</a:t>
            </a:r>
            <a:r>
              <a:rPr lang="ko-KR" altLang="en-US" dirty="0"/>
              <a:t>는 </a:t>
            </a:r>
            <a:r>
              <a:rPr lang="en-US" altLang="ko-KR" dirty="0"/>
              <a:t>IBM</a:t>
            </a:r>
            <a:r>
              <a:rPr lang="ko-KR" altLang="en-US" dirty="0"/>
              <a:t>의 핵심 </a:t>
            </a:r>
            <a:r>
              <a:rPr lang="en-US" altLang="ko-KR" dirty="0"/>
              <a:t>DBMS</a:t>
            </a:r>
            <a:r>
              <a:rPr lang="ko-KR" altLang="en-US" dirty="0"/>
              <a:t>인 </a:t>
            </a:r>
            <a:r>
              <a:rPr lang="en-US" altLang="ko-KR" dirty="0"/>
              <a:t>IMS/DB</a:t>
            </a:r>
            <a:r>
              <a:rPr lang="ko-KR" altLang="en-US" dirty="0"/>
              <a:t>로 발전했고</a:t>
            </a:r>
            <a:r>
              <a:rPr lang="en-US" altLang="ko-KR" dirty="0"/>
              <a:t>, NASA</a:t>
            </a:r>
            <a:r>
              <a:rPr lang="ko-KR" altLang="en-US" dirty="0"/>
              <a:t>의 아폴로 우주계획을 성공적으로 지원함</a:t>
            </a:r>
            <a:endParaRPr lang="en-US" altLang="ko-KR" dirty="0"/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 </a:t>
            </a:r>
            <a:r>
              <a:rPr lang="en-US" altLang="ko-KR" dirty="0"/>
              <a:t>IBM </a:t>
            </a:r>
            <a:r>
              <a:rPr lang="ko-KR" altLang="en-US" dirty="0"/>
              <a:t>연구소에서 근무하고 있었던 수학자인 </a:t>
            </a:r>
            <a:r>
              <a:rPr lang="en-US" altLang="ko-KR" dirty="0"/>
              <a:t>E.F. </a:t>
            </a:r>
            <a:r>
              <a:rPr lang="ko-KR" altLang="en-US" dirty="0" err="1"/>
              <a:t>커드</a:t>
            </a:r>
            <a:r>
              <a:rPr lang="en-US" altLang="ko-KR" dirty="0"/>
              <a:t>(Codd) </a:t>
            </a:r>
            <a:r>
              <a:rPr lang="ko-KR" altLang="en-US" dirty="0"/>
              <a:t>박사는 엔지니어 관점이 아닌 수학자의 관점에서 데이터 관리를 효율적으로 하기 위해서 관계 대수의 원리를 이용해 데이터를 저장하고 조회하면 된다는 아이디어를 논문으로 발표 </a:t>
            </a:r>
            <a:r>
              <a:rPr lang="en-US" altLang="ko-KR" dirty="0"/>
              <a:t>(</a:t>
            </a:r>
            <a:r>
              <a:rPr lang="ko-KR" altLang="en-US" dirty="0"/>
              <a:t>관계형 데이터베이스 이론</a:t>
            </a:r>
            <a:r>
              <a:rPr lang="en-US" altLang="ko-KR" dirty="0"/>
              <a:t>)=&gt; </a:t>
            </a:r>
            <a:r>
              <a:rPr lang="ko-KR" altLang="en-US" dirty="0"/>
              <a:t>시스템 </a:t>
            </a:r>
            <a:r>
              <a:rPr lang="en-US" altLang="ko-KR" dirty="0"/>
              <a:t>R </a:t>
            </a:r>
            <a:r>
              <a:rPr lang="ko-KR" altLang="en-US" dirty="0"/>
              <a:t>프로젝트 </a:t>
            </a:r>
            <a:r>
              <a:rPr lang="en-US" altLang="ko-KR" dirty="0"/>
              <a:t>=&gt; DB2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20E207-3844-4E2D-A916-3C20DD9EAC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195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7597D-831F-4C97-82B6-302C07A9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B7F21-EAC3-4ACC-B70C-1D322CD0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역사</a:t>
            </a:r>
            <a:endParaRPr lang="en-US" altLang="ko-KR" dirty="0"/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 중반 밥 마이너</a:t>
            </a:r>
            <a:r>
              <a:rPr lang="en-US" altLang="ko-KR" dirty="0"/>
              <a:t>(Bob Miner), </a:t>
            </a:r>
            <a:r>
              <a:rPr lang="ko-KR" altLang="en-US" dirty="0"/>
              <a:t>래리 </a:t>
            </a:r>
            <a:r>
              <a:rPr lang="ko-KR" altLang="en-US" dirty="0" err="1"/>
              <a:t>앨리슨</a:t>
            </a:r>
            <a:r>
              <a:rPr lang="en-US" altLang="ko-KR" dirty="0"/>
              <a:t>(Larry Ellison), </a:t>
            </a:r>
            <a:r>
              <a:rPr lang="ko-KR" altLang="en-US" dirty="0"/>
              <a:t>에드 </a:t>
            </a:r>
            <a:r>
              <a:rPr lang="ko-KR" altLang="en-US" dirty="0" err="1"/>
              <a:t>오츠</a:t>
            </a:r>
            <a:r>
              <a:rPr lang="en-US" altLang="ko-KR" dirty="0"/>
              <a:t>(Ed Oates) </a:t>
            </a:r>
            <a:r>
              <a:rPr lang="ko-KR" altLang="en-US" dirty="0"/>
              <a:t>등은 </a:t>
            </a:r>
            <a:r>
              <a:rPr lang="en-US" altLang="ko-KR" dirty="0"/>
              <a:t>E.F. </a:t>
            </a:r>
            <a:r>
              <a:rPr lang="ko-KR" altLang="en-US" dirty="0" err="1"/>
              <a:t>커드</a:t>
            </a:r>
            <a:r>
              <a:rPr lang="ko-KR" altLang="en-US" dirty="0"/>
              <a:t> 박사의 논문을 접한 뒤 </a:t>
            </a:r>
            <a:r>
              <a:rPr lang="en-US" altLang="ko-KR" dirty="0"/>
              <a:t>RDBMS</a:t>
            </a:r>
            <a:r>
              <a:rPr lang="ko-KR" altLang="en-US" dirty="0"/>
              <a:t>의 상업적인 성공을 확신하고 </a:t>
            </a:r>
            <a:r>
              <a:rPr lang="en-US" altLang="ko-KR" dirty="0"/>
              <a:t>SDL</a:t>
            </a:r>
            <a:r>
              <a:rPr lang="ko-KR" altLang="en-US" dirty="0"/>
              <a:t>이라는 회사를 설립</a:t>
            </a:r>
          </a:p>
          <a:p>
            <a:pPr lvl="1"/>
            <a:r>
              <a:rPr lang="ko-KR" altLang="en-US" dirty="0"/>
              <a:t>밥 마이너는 혼자서 </a:t>
            </a:r>
            <a:r>
              <a:rPr lang="en-US" altLang="ko-KR" dirty="0"/>
              <a:t>1</a:t>
            </a:r>
            <a:r>
              <a:rPr lang="ko-KR" altLang="en-US" dirty="0"/>
              <a:t>년 만에 오라클</a:t>
            </a:r>
            <a:r>
              <a:rPr lang="en-US" altLang="ko-KR" dirty="0"/>
              <a:t>(Oracle) DBMS </a:t>
            </a:r>
            <a:r>
              <a:rPr lang="ko-KR" altLang="en-US" dirty="0"/>
              <a:t>버전</a:t>
            </a:r>
            <a:r>
              <a:rPr lang="en-US" altLang="ko-KR" dirty="0"/>
              <a:t>(Version) 1</a:t>
            </a:r>
            <a:r>
              <a:rPr lang="ko-KR" altLang="en-US" dirty="0"/>
              <a:t>을 어셈블리어로 완성</a:t>
            </a:r>
          </a:p>
          <a:p>
            <a:pPr lvl="1"/>
            <a:r>
              <a:rPr lang="ko-KR" altLang="en-US" dirty="0"/>
              <a:t>오라클 이후 많은 수의 관계형 </a:t>
            </a:r>
            <a:r>
              <a:rPr lang="en-US" altLang="ko-KR" dirty="0"/>
              <a:t>DBMS </a:t>
            </a:r>
            <a:r>
              <a:rPr lang="ko-KR" altLang="en-US" dirty="0"/>
              <a:t>제품들이 출시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1BCFFC-0CE9-4AC0-A60A-82BAD7A700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8193" name="_x463511768" descr="EMB000073082b51">
            <a:extLst>
              <a:ext uri="{FF2B5EF4-FFF2-40B4-BE49-F238E27FC236}">
                <a16:creationId xmlns:a16="http://schemas.microsoft.com/office/drawing/2014/main" id="{694A19F6-5020-4575-BEF5-DE3BF3FE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66593"/>
            <a:ext cx="1800200" cy="254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D5F1B-9775-4E2C-A720-D155B7186BBC}"/>
              </a:ext>
            </a:extLst>
          </p:cNvPr>
          <p:cNvSpPr txBox="1"/>
          <p:nvPr/>
        </p:nvSpPr>
        <p:spPr>
          <a:xfrm>
            <a:off x="1391579" y="6060757"/>
            <a:ext cx="685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1-8&gt;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관계형 데이터베이스를 개발한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Edgar Frank Codd (1923~2003)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오라클을 개발한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Bob Miner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4" descr="Robert Miner.gif">
            <a:extLst>
              <a:ext uri="{FF2B5EF4-FFF2-40B4-BE49-F238E27FC236}">
                <a16:creationId xmlns:a16="http://schemas.microsoft.com/office/drawing/2014/main" id="{35FDDEA3-4C62-4236-AF0D-3419B488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55" y="3284984"/>
            <a:ext cx="1993213" cy="216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81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830F3-4013-4C34-9883-3A6257F7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294FE-543E-478B-850B-EB979C87E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데이터베이스의 역사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C67063-287F-42FE-B11E-F8322F33DF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9217" name="_x461570952" descr="EMB000073082b53">
            <a:extLst>
              <a:ext uri="{FF2B5EF4-FFF2-40B4-BE49-F238E27FC236}">
                <a16:creationId xmlns:a16="http://schemas.microsoft.com/office/drawing/2014/main" id="{7C07CB7B-725C-4C6A-8B8C-E572B4C2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38" y="1556792"/>
            <a:ext cx="683992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9CE68-70D8-4912-9C20-2D3526B6CDAE}"/>
              </a:ext>
            </a:extLst>
          </p:cNvPr>
          <p:cNvSpPr txBox="1"/>
          <p:nvPr/>
        </p:nvSpPr>
        <p:spPr>
          <a:xfrm>
            <a:off x="2139698" y="4504768"/>
            <a:ext cx="48646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1-9&gt;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데이터베이스의 역사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(https://www.c-sharpcorner.com/article/introduction-to-databases/)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3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A319C-A324-45A9-A290-232E0587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1309-706C-40BD-A8CB-2E3EC60E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관계형 데이터베이스</a:t>
            </a:r>
            <a:r>
              <a:rPr lang="en-US" altLang="ko-KR" dirty="0"/>
              <a:t>(relational database)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현재 가장 많이 사용되는 데이터베이스 모델</a:t>
            </a:r>
          </a:p>
          <a:p>
            <a:pPr lvl="1"/>
            <a:r>
              <a:rPr lang="ko-KR" altLang="en-US" dirty="0"/>
              <a:t>데이터가 </a:t>
            </a:r>
            <a:r>
              <a:rPr lang="ko-KR" altLang="en-US" dirty="0">
                <a:solidFill>
                  <a:srgbClr val="FF0000"/>
                </a:solidFill>
              </a:rPr>
              <a:t>테이블 형태</a:t>
            </a:r>
            <a:r>
              <a:rPr lang="ko-KR" altLang="en-US" dirty="0"/>
              <a:t>로 표현되며</a:t>
            </a:r>
            <a:r>
              <a:rPr lang="en-US" altLang="ko-KR" dirty="0"/>
              <a:t>, </a:t>
            </a:r>
            <a:r>
              <a:rPr lang="ko-KR" altLang="en-US" dirty="0"/>
              <a:t>사용자가 데이터를 쉽게 다룰 수 있도록 해주는 </a:t>
            </a:r>
            <a:r>
              <a:rPr lang="ko-KR" altLang="en-US" dirty="0" err="1"/>
              <a:t>질의어</a:t>
            </a:r>
            <a:r>
              <a:rPr lang="en-US" altLang="ko-KR" dirty="0"/>
              <a:t>(SQL)</a:t>
            </a:r>
            <a:r>
              <a:rPr lang="ko-KR" altLang="en-US" dirty="0"/>
              <a:t>를 제공</a:t>
            </a:r>
          </a:p>
          <a:p>
            <a:pPr lvl="1"/>
            <a:r>
              <a:rPr lang="ko-KR" altLang="en-US" dirty="0"/>
              <a:t>테이블 형태로 표현된 데이터는 단순해서 누구나 쉽게 이해할 수 있음</a:t>
            </a:r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은 자연어에 가까운 문법을 가지고 있어서 배우기 쉽고</a:t>
            </a:r>
            <a:r>
              <a:rPr lang="en-US" altLang="ko-KR" dirty="0"/>
              <a:t>, </a:t>
            </a:r>
            <a:r>
              <a:rPr lang="ko-KR" altLang="en-US" dirty="0"/>
              <a:t>데이터를 어떻게</a:t>
            </a:r>
            <a:r>
              <a:rPr lang="en-US" altLang="ko-KR" dirty="0"/>
              <a:t>(how) </a:t>
            </a:r>
            <a:r>
              <a:rPr lang="ko-KR" altLang="en-US" dirty="0"/>
              <a:t>가져올 것인가 대신에 어떤</a:t>
            </a:r>
            <a:r>
              <a:rPr lang="en-US" altLang="ko-KR" dirty="0"/>
              <a:t>(what) </a:t>
            </a:r>
            <a:r>
              <a:rPr lang="ko-KR" altLang="en-US" dirty="0"/>
              <a:t>데이터를 </a:t>
            </a:r>
            <a:r>
              <a:rPr lang="ko-KR" altLang="en-US" dirty="0" err="1"/>
              <a:t>원하는지만</a:t>
            </a:r>
            <a:r>
              <a:rPr lang="ko-KR" altLang="en-US" dirty="0"/>
              <a:t> 기술해주면 되기 때문에 사용자나 개발자의 입장에서는 데이터를 다루는 작업이 매우 단순해짐</a:t>
            </a:r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명령어나 문법은 표준화 되어 있기 때문에 대부분의 명령어는 모든 관계형 데이터베이스 제품에서 공통적으로 사용 가능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D19F7E-3244-42A1-A49C-4B06096F58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277282-4795-44BC-ACC2-D4F71869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557018"/>
            <a:ext cx="6328590" cy="19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4DFEA-C81A-4E6E-B187-71581E93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1D9AE-D230-4021-90B3-82F178326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관계형 </a:t>
            </a:r>
            <a:r>
              <a:rPr lang="en-US" altLang="ko-KR" dirty="0"/>
              <a:t>DBMS </a:t>
            </a:r>
            <a:r>
              <a:rPr lang="ko-KR" altLang="en-US" dirty="0"/>
              <a:t>제품들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D3A77B-4D67-4140-A5E7-D419EB7C2F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sp>
        <p:nvSpPr>
          <p:cNvPr id="6" name="Text Box371">
            <a:extLst>
              <a:ext uri="{FF2B5EF4-FFF2-40B4-BE49-F238E27FC236}">
                <a16:creationId xmlns:a16="http://schemas.microsoft.com/office/drawing/2014/main" id="{482AC338-B3BF-4363-B44C-BC53935BF95A}"/>
              </a:ext>
            </a:extLst>
          </p:cNvPr>
          <p:cNvSpPr txBox="1"/>
          <p:nvPr/>
        </p:nvSpPr>
        <p:spPr>
          <a:xfrm>
            <a:off x="2483768" y="5644668"/>
            <a:ext cx="4836492" cy="2128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28"/>
              </a:lnSpc>
            </a:pPr>
            <a:r>
              <a:rPr lang="en-US" altLang="zh-CN" sz="1200" spc="-1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</a:rPr>
              <a:t>https://statisticsanddata.org/data/the-most-popular-databases-2006-2021/</a:t>
            </a:r>
            <a:endParaRPr lang="en-US" altLang="zh-CN" sz="1202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60CCAF-A5F5-4CC1-9608-A6FB1A64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5" y="1582192"/>
            <a:ext cx="7000917" cy="3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FCFE5-3C72-43C7-BEA6-DADD557D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데이터베이스의 등장 배경과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47FEE-5BA0-4B13-AF1B-94320A73D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 관계형 데이터베이스의 등장</a:t>
            </a:r>
            <a:endParaRPr lang="en-US" altLang="ko-KR" dirty="0"/>
          </a:p>
          <a:p>
            <a:pPr lvl="1"/>
            <a:r>
              <a:rPr lang="ko-KR" altLang="en-US" dirty="0"/>
              <a:t>관계형 데이터베이스는 테이블 형태의 정형화된 데이터의 저장 및 관리에 용이</a:t>
            </a:r>
          </a:p>
          <a:p>
            <a:pPr lvl="1"/>
            <a:r>
              <a:rPr lang="en-US" altLang="ko-KR" dirty="0"/>
              <a:t>SNS, </a:t>
            </a:r>
            <a:r>
              <a:rPr lang="ko-KR" altLang="en-US" dirty="0"/>
              <a:t>문자 메시지</a:t>
            </a:r>
            <a:r>
              <a:rPr lang="en-US" altLang="ko-KR" dirty="0"/>
              <a:t>, </a:t>
            </a:r>
            <a:r>
              <a:rPr lang="ko-KR" altLang="en-US" dirty="0"/>
              <a:t>이미지 데이터 등 비정형 데이터의 증대로 기존 관계형 데이터베이스로는 처리가 어려운 데이터들이 증가</a:t>
            </a:r>
          </a:p>
          <a:p>
            <a:pPr lvl="1"/>
            <a:r>
              <a:rPr lang="en-US" altLang="ko-KR" dirty="0"/>
              <a:t>NoSQL </a:t>
            </a:r>
            <a:r>
              <a:rPr lang="ko-KR" altLang="en-US" dirty="0"/>
              <a:t>등장 </a:t>
            </a:r>
            <a:r>
              <a:rPr lang="en-US" altLang="ko-KR" dirty="0"/>
              <a:t>: “Not Only SQL”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09AB9B-5EB1-4402-B043-B201808D22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553200" y="6470405"/>
            <a:ext cx="2222500" cy="3048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5" name="Image378">
            <a:extLst>
              <a:ext uri="{FF2B5EF4-FFF2-40B4-BE49-F238E27FC236}">
                <a16:creationId xmlns:a16="http://schemas.microsoft.com/office/drawing/2014/main" id="{73A0BD68-5B81-4EE8-9B45-509B7164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48" y="3140968"/>
            <a:ext cx="4100292" cy="3157225"/>
          </a:xfrm>
          <a:prstGeom prst="rect">
            <a:avLst/>
          </a:prstGeom>
          <a:noFill/>
        </p:spPr>
      </p:pic>
      <p:sp>
        <p:nvSpPr>
          <p:cNvPr id="6" name="Text Box385">
            <a:extLst>
              <a:ext uri="{FF2B5EF4-FFF2-40B4-BE49-F238E27FC236}">
                <a16:creationId xmlns:a16="http://schemas.microsoft.com/office/drawing/2014/main" id="{AC5F931B-19BB-4BA1-8146-21AF1B5DC4FD}"/>
              </a:ext>
            </a:extLst>
          </p:cNvPr>
          <p:cNvSpPr txBox="1"/>
          <p:nvPr/>
        </p:nvSpPr>
        <p:spPr>
          <a:xfrm>
            <a:off x="2709926" y="6370541"/>
            <a:ext cx="3913810" cy="2128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1328"/>
              </a:lnSpc>
            </a:pPr>
            <a:r>
              <a:rPr lang="en-US" altLang="zh-CN" sz="1200" spc="-1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</a:rPr>
              <a:t>https://subokim.wordpress.com/2011/05/31/nosql-db-four-type/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15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DBB4F-DD32-4EDC-BFA4-1A464682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0EFB-6965-477B-988E-AB4A2EAD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오라클</a:t>
            </a:r>
            <a:endParaRPr lang="en-US" altLang="ko-KR" dirty="0"/>
          </a:p>
          <a:p>
            <a:pPr lvl="1"/>
            <a:r>
              <a:rPr lang="ko-KR" altLang="en-US" dirty="0"/>
              <a:t>가장 먼저 상업용으로 발표된 관계형 데이터베이스</a:t>
            </a:r>
            <a:endParaRPr lang="en-US" altLang="ko-KR" dirty="0"/>
          </a:p>
          <a:p>
            <a:pPr lvl="1"/>
            <a:r>
              <a:rPr lang="ko-KR" altLang="en-US" dirty="0"/>
              <a:t>기능적 완성도와 시장 </a:t>
            </a:r>
            <a:r>
              <a:rPr lang="ko-KR" altLang="en-US" dirty="0" err="1"/>
              <a:t>접유율</a:t>
            </a:r>
            <a:r>
              <a:rPr lang="ko-KR" altLang="en-US" dirty="0"/>
              <a:t> 높음</a:t>
            </a:r>
            <a:endParaRPr lang="en-US" altLang="ko-KR" dirty="0"/>
          </a:p>
          <a:p>
            <a:pPr lvl="1"/>
            <a:r>
              <a:rPr lang="ko-KR" altLang="en-US" dirty="0"/>
              <a:t>대용량 처리와 안정성</a:t>
            </a:r>
            <a:endParaRPr lang="en-US" altLang="ko-KR" dirty="0"/>
          </a:p>
          <a:p>
            <a:pPr lvl="1"/>
            <a:r>
              <a:rPr lang="ko-KR" altLang="en-US" dirty="0"/>
              <a:t>광범위한 운영체제 지원</a:t>
            </a:r>
            <a:endParaRPr lang="en-US" altLang="ko-KR" dirty="0"/>
          </a:p>
          <a:p>
            <a:pPr lvl="1"/>
            <a:r>
              <a:rPr lang="ko-KR" altLang="en-US" dirty="0" err="1"/>
              <a:t>이식성</a:t>
            </a:r>
            <a:r>
              <a:rPr lang="en-US" altLang="ko-KR" dirty="0"/>
              <a:t>, </a:t>
            </a:r>
            <a:r>
              <a:rPr lang="ko-KR" altLang="en-US" dirty="0"/>
              <a:t>효율성 등 모든 측면에서 탁월</a:t>
            </a:r>
            <a:endParaRPr lang="en-US" altLang="ko-KR" dirty="0"/>
          </a:p>
          <a:p>
            <a:pPr lvl="1"/>
            <a:r>
              <a:rPr lang="ko-KR" altLang="en-US" dirty="0"/>
              <a:t>가격이 비싸고 배우기 어려움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980803-6311-4AC4-8E3D-31B40BFFE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8478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E9DFA-D7D4-492F-AF4D-9E6954F7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C3D1B-385E-45ED-9309-127EAF9E6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 Server</a:t>
            </a:r>
          </a:p>
          <a:p>
            <a:pPr lvl="1"/>
            <a:r>
              <a:rPr lang="ko-KR" altLang="en-US" dirty="0"/>
              <a:t>운영체제 제작사인 마이크로소프트가 만든 만큼 윈도우 환경에서 탁월한 성능</a:t>
            </a:r>
            <a:endParaRPr lang="en-US" altLang="ko-KR" dirty="0"/>
          </a:p>
          <a:p>
            <a:pPr lvl="1"/>
            <a:r>
              <a:rPr lang="ko-KR" altLang="en-US" dirty="0"/>
              <a:t>닷넷과의 통합성 우수</a:t>
            </a:r>
            <a:endParaRPr lang="en-US" altLang="ko-KR" dirty="0"/>
          </a:p>
          <a:p>
            <a:pPr lvl="1"/>
            <a:r>
              <a:rPr lang="ko-KR" altLang="en-US" dirty="0"/>
              <a:t>멀티 플랫폼을 지원하지 않음</a:t>
            </a:r>
            <a:endParaRPr lang="en-US" altLang="ko-KR" dirty="0"/>
          </a:p>
          <a:p>
            <a:pPr lvl="1"/>
            <a:r>
              <a:rPr lang="ko-KR" altLang="en-US" dirty="0"/>
              <a:t>사용자 인터페이스가 깔끔하고 다양한 툴이 제공되어 데이터베이스를 처음 배우기에 적합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MySQL</a:t>
            </a:r>
          </a:p>
          <a:p>
            <a:pPr lvl="1"/>
            <a:r>
              <a:rPr lang="ko-KR" altLang="en-US" dirty="0"/>
              <a:t>오픈소스이며 무료여서 누구나 자유롭게 사용</a:t>
            </a:r>
            <a:endParaRPr lang="en-US" altLang="ko-KR" dirty="0"/>
          </a:p>
          <a:p>
            <a:pPr lvl="1"/>
            <a:r>
              <a:rPr lang="ko-KR" altLang="en-US" dirty="0"/>
              <a:t>다양한 운영체제를 지원하며 표준 </a:t>
            </a:r>
            <a:r>
              <a:rPr lang="en-US" altLang="ko-KR" dirty="0"/>
              <a:t>SQL</a:t>
            </a:r>
            <a:r>
              <a:rPr lang="ko-KR" altLang="en-US" dirty="0"/>
              <a:t>을 준수하여 학습용으로 적합</a:t>
            </a:r>
            <a:endParaRPr lang="en-US" altLang="ko-KR" dirty="0"/>
          </a:p>
          <a:p>
            <a:pPr lvl="1"/>
            <a:r>
              <a:rPr lang="ko-KR" altLang="en-US" dirty="0" err="1"/>
              <a:t>상업용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  <a:r>
              <a:rPr lang="ko-KR" altLang="en-US" dirty="0"/>
              <a:t>에 비해 기능 떨어지지만 </a:t>
            </a:r>
            <a:r>
              <a:rPr lang="en-US" altLang="ko-KR" dirty="0"/>
              <a:t>PHP</a:t>
            </a:r>
            <a:r>
              <a:rPr lang="ko-KR" altLang="en-US" dirty="0"/>
              <a:t>와 궁합이 잘 맞아 웹 게시판 제작 용도로 많이 활용됨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375F0-BED2-48DE-A901-DA54389DA4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1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E4E6-4EBC-4A85-AE2C-EF8662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지금은 데이터의 시대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86B35-42CD-4560-A3ED-200E8266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데이터의 시대</a:t>
            </a:r>
            <a:r>
              <a:rPr lang="en-US" altLang="ko-KR" b="1" dirty="0"/>
              <a:t>(the age of data)</a:t>
            </a:r>
          </a:p>
          <a:p>
            <a:pPr lvl="1"/>
            <a:r>
              <a:rPr lang="ko-KR" altLang="en-US" dirty="0"/>
              <a:t>많은 양의 데이터가 수집</a:t>
            </a:r>
            <a:r>
              <a:rPr lang="en-US" altLang="ko-KR" dirty="0"/>
              <a:t>, </a:t>
            </a:r>
            <a:r>
              <a:rPr lang="ko-KR" altLang="en-US" dirty="0"/>
              <a:t>저장되고 이 데이터가 산업 뿐만 아니라 정치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문화 등 인간의 삶 전 영역에서 활용되고 영향을 미치는 시대</a:t>
            </a:r>
            <a:endParaRPr lang="en-US" altLang="ko-KR" dirty="0"/>
          </a:p>
          <a:p>
            <a:pPr lvl="1"/>
            <a:r>
              <a:rPr lang="ko-KR" altLang="en-US" dirty="0"/>
              <a:t>데이터의 시대에서는 기업과 같은 대규모 조직 뿐만 아니라 일상 생활을 영위하는 평범한 개인들 조차 데이터 생산의 주체가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개인이 생산하는 데이터</a:t>
            </a:r>
            <a:r>
              <a:rPr lang="en-US" altLang="ko-KR" dirty="0"/>
              <a:t>: </a:t>
            </a:r>
            <a:r>
              <a:rPr lang="ko-KR" altLang="en-US" dirty="0"/>
              <a:t>스마트폰의 위치 정보</a:t>
            </a:r>
            <a:r>
              <a:rPr lang="en-US" altLang="ko-KR" dirty="0"/>
              <a:t>, </a:t>
            </a:r>
            <a:r>
              <a:rPr lang="ko-KR" altLang="en-US" dirty="0"/>
              <a:t>통화 정보</a:t>
            </a:r>
            <a:r>
              <a:rPr lang="en-US" altLang="ko-KR" dirty="0"/>
              <a:t>, </a:t>
            </a:r>
            <a:r>
              <a:rPr lang="ko-KR" altLang="en-US" dirty="0"/>
              <a:t>신용카드 결재 정보</a:t>
            </a:r>
            <a:r>
              <a:rPr lang="en-US" altLang="ko-KR" dirty="0"/>
              <a:t>, </a:t>
            </a:r>
            <a:r>
              <a:rPr lang="ko-KR" altLang="en-US" dirty="0"/>
              <a:t>교통카드 이용정보</a:t>
            </a:r>
            <a:r>
              <a:rPr lang="en-US" altLang="ko-KR" dirty="0"/>
              <a:t>, </a:t>
            </a:r>
            <a:r>
              <a:rPr lang="ko-KR" altLang="en-US" dirty="0"/>
              <a:t>인터넷 검색정보</a:t>
            </a:r>
            <a:r>
              <a:rPr lang="en-US" altLang="ko-KR" dirty="0"/>
              <a:t>, SNS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이렇게 생성된 데이터들은 운전시 네비게이션 앱을 통해 실시간 교통정보를 활용하는 개인 활동부터</a:t>
            </a:r>
            <a:r>
              <a:rPr lang="en-US" altLang="ko-KR" dirty="0"/>
              <a:t>, </a:t>
            </a:r>
            <a:r>
              <a:rPr lang="ko-KR" altLang="en-US" dirty="0"/>
              <a:t>고객의 주문 내역을 분석하여 신상품 개발에 활용하는 기업 활동에 이르기까지 다양한 분야에서 활용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BF46F3-C1D7-4EC4-AD55-E73182368B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BIT Lab.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1185F4-7BCB-4374-A885-18044E0C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84" y="4749855"/>
            <a:ext cx="4846203" cy="1522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1790E-C7AA-49DF-9D51-F00BEF0246C9}"/>
              </a:ext>
            </a:extLst>
          </p:cNvPr>
          <p:cNvSpPr txBox="1"/>
          <p:nvPr/>
        </p:nvSpPr>
        <p:spPr>
          <a:xfrm>
            <a:off x="4301021" y="6260496"/>
            <a:ext cx="1110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pixabay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062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슬라이드 번호 개체 틀 3">
            <a:extLst>
              <a:ext uri="{FF2B5EF4-FFF2-40B4-BE49-F238E27FC236}">
                <a16:creationId xmlns:a16="http://schemas.microsoft.com/office/drawing/2014/main" id="{A41BCD58-60D3-4574-A070-2EC276D1A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3584B0D4-9D7A-4C80-9147-D515819DE26B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30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C1043-7810-41D7-A968-3E7BE73A77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pic>
        <p:nvPicPr>
          <p:cNvPr id="22533" name="내용 개체 틀 12">
            <a:extLst>
              <a:ext uri="{FF2B5EF4-FFF2-40B4-BE49-F238E27FC236}">
                <a16:creationId xmlns:a16="http://schemas.microsoft.com/office/drawing/2014/main" id="{E4460362-E1FE-4EF3-ACBD-D90A2A5F7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850" y="1624013"/>
            <a:ext cx="5092700" cy="4724400"/>
          </a:xfrm>
        </p:spPr>
      </p:pic>
      <p:sp>
        <p:nvSpPr>
          <p:cNvPr id="22534" name="직사각형 6">
            <a:extLst>
              <a:ext uri="{FF2B5EF4-FFF2-40B4-BE49-F238E27FC236}">
                <a16:creationId xmlns:a16="http://schemas.microsoft.com/office/drawing/2014/main" id="{D56EA289-C9B8-4F2C-84E9-3037750B7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1804988"/>
            <a:ext cx="2209800" cy="24765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22535" name="TextBox 8">
            <a:extLst>
              <a:ext uri="{FF2B5EF4-FFF2-40B4-BE49-F238E27FC236}">
                <a16:creationId xmlns:a16="http://schemas.microsoft.com/office/drawing/2014/main" id="{869A5B64-8E70-473B-9D3C-AB101F9F8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1784350"/>
            <a:ext cx="1189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주소 입력</a:t>
            </a:r>
          </a:p>
        </p:txBody>
      </p:sp>
      <p:sp>
        <p:nvSpPr>
          <p:cNvPr id="22536" name="직사각형 7">
            <a:extLst>
              <a:ext uri="{FF2B5EF4-FFF2-40B4-BE49-F238E27FC236}">
                <a16:creationId xmlns:a16="http://schemas.microsoft.com/office/drawing/2014/main" id="{E3F9F178-3D36-40A9-B55E-6E61C2656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870575"/>
            <a:ext cx="1190625" cy="280988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22537" name="TextBox 13">
            <a:extLst>
              <a:ext uri="{FF2B5EF4-FFF2-40B4-BE49-F238E27FC236}">
                <a16:creationId xmlns:a16="http://schemas.microsoft.com/office/drawing/2014/main" id="{5499F1B4-BD7B-49A7-92FC-18A7E9CDA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5827713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2538" name="TextBox 14">
            <a:extLst>
              <a:ext uri="{FF2B5EF4-FFF2-40B4-BE49-F238E27FC236}">
                <a16:creationId xmlns:a16="http://schemas.microsoft.com/office/drawing/2014/main" id="{5CF9B016-009E-4C83-802B-88C0B3F4A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362325"/>
            <a:ext cx="3048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/>
            <a:r>
              <a:rPr lang="en-US" altLang="ko-KR" sz="1600">
                <a:solidFill>
                  <a:srgbClr val="FF0000"/>
                </a:solidFill>
              </a:rPr>
              <a:t>or</a:t>
            </a:r>
            <a:r>
              <a:rPr lang="ko-KR" altLang="en-US" sz="1600">
                <a:solidFill>
                  <a:srgbClr val="FF0000"/>
                </a:solidFill>
              </a:rPr>
              <a:t> 구글에서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en-US" altLang="ko-KR" sz="1600">
                <a:solidFill>
                  <a:srgbClr val="FF0000"/>
                </a:solidFill>
              </a:rPr>
              <a:t>“mssql 2019 Express </a:t>
            </a:r>
            <a:r>
              <a:rPr lang="ko-KR" altLang="en-US" sz="1600">
                <a:solidFill>
                  <a:srgbClr val="FF0000"/>
                </a:solidFill>
              </a:rPr>
              <a:t>다운로드“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로 검색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FB82343-64BA-4191-8A68-9D0E1F80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슬라이드 번호 개체 틀 3">
            <a:extLst>
              <a:ext uri="{FF2B5EF4-FFF2-40B4-BE49-F238E27FC236}">
                <a16:creationId xmlns:a16="http://schemas.microsoft.com/office/drawing/2014/main" id="{55824FF2-8699-47BA-A060-9CF72712F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915A3827-8A78-49D8-B247-69F635C911CF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31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AA84B-D4D8-47DF-9FFA-43F68AC879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pic>
        <p:nvPicPr>
          <p:cNvPr id="23557" name="내용 개체 틀 6">
            <a:extLst>
              <a:ext uri="{FF2B5EF4-FFF2-40B4-BE49-F238E27FC236}">
                <a16:creationId xmlns:a16="http://schemas.microsoft.com/office/drawing/2014/main" id="{ED40CDDE-6668-470F-8CCB-065E3CB302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8613" y="1600200"/>
            <a:ext cx="6022975" cy="4724400"/>
          </a:xfrm>
        </p:spPr>
      </p:pic>
      <p:sp>
        <p:nvSpPr>
          <p:cNvPr id="23558" name="직사각형 7">
            <a:extLst>
              <a:ext uri="{FF2B5EF4-FFF2-40B4-BE49-F238E27FC236}">
                <a16:creationId xmlns:a16="http://schemas.microsoft.com/office/drawing/2014/main" id="{55838F60-611B-403A-BB9F-6809D33B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3" y="3055938"/>
            <a:ext cx="1728787" cy="1706562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042D75-7B20-45E5-8CC5-7C0DBCF9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내용 개체 틀 5">
            <a:extLst>
              <a:ext uri="{FF2B5EF4-FFF2-40B4-BE49-F238E27FC236}">
                <a16:creationId xmlns:a16="http://schemas.microsoft.com/office/drawing/2014/main" id="{DDEB3D4A-E9F6-4A9F-AF8D-88D78B440F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6713" y="1600200"/>
            <a:ext cx="5946775" cy="4724400"/>
          </a:xfrm>
        </p:spPr>
      </p:pic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37C5149E-D035-4A33-98BF-98CBF2B03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87E316E4-0F22-42A6-B668-C01C1119D8B8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32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3042F-35F5-4AE9-BB81-C7B0DF0C9F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24582" name="직사각형 6">
            <a:extLst>
              <a:ext uri="{FF2B5EF4-FFF2-40B4-BE49-F238E27FC236}">
                <a16:creationId xmlns:a16="http://schemas.microsoft.com/office/drawing/2014/main" id="{6DFADBCE-B135-48FF-B40A-68AADA89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5584825"/>
            <a:ext cx="982662" cy="41910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98CB354-2FF4-4E71-A2DF-725D9924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내용 개체 틀 5">
            <a:extLst>
              <a:ext uri="{FF2B5EF4-FFF2-40B4-BE49-F238E27FC236}">
                <a16:creationId xmlns:a16="http://schemas.microsoft.com/office/drawing/2014/main" id="{08909124-804E-4B29-A5A6-2EB477B19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1475" y="1600200"/>
            <a:ext cx="5937250" cy="4724400"/>
          </a:xfrm>
        </p:spPr>
      </p:pic>
      <p:sp>
        <p:nvSpPr>
          <p:cNvPr id="25604" name="슬라이드 번호 개체 틀 3">
            <a:extLst>
              <a:ext uri="{FF2B5EF4-FFF2-40B4-BE49-F238E27FC236}">
                <a16:creationId xmlns:a16="http://schemas.microsoft.com/office/drawing/2014/main" id="{CEDDAD6F-F326-47ED-9C27-122BF5726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0E9F77EF-943D-4A4B-814B-A12CE260ECA7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33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3876C-AEBC-487D-9942-C07AD28241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25606" name="직사각형 6">
            <a:extLst>
              <a:ext uri="{FF2B5EF4-FFF2-40B4-BE49-F238E27FC236}">
                <a16:creationId xmlns:a16="http://schemas.microsoft.com/office/drawing/2014/main" id="{7168AC56-DE1A-4584-B936-E3ABC8C60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5584825"/>
            <a:ext cx="982662" cy="41910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0012F4D-BB6E-469D-A4B5-5EEE5E07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슬라이드 번호 개체 틀 3">
            <a:extLst>
              <a:ext uri="{FF2B5EF4-FFF2-40B4-BE49-F238E27FC236}">
                <a16:creationId xmlns:a16="http://schemas.microsoft.com/office/drawing/2014/main" id="{63BA2FFA-61CC-4B85-A76D-429971672A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A0288CBB-0CB3-4FAF-9E3A-FFF5452ED7F0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34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207DA-591C-4B8C-BF93-0A73ABD452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pic>
        <p:nvPicPr>
          <p:cNvPr id="26629" name="내용 개체 틀 6">
            <a:extLst>
              <a:ext uri="{FF2B5EF4-FFF2-40B4-BE49-F238E27FC236}">
                <a16:creationId xmlns:a16="http://schemas.microsoft.com/office/drawing/2014/main" id="{F7B698FE-B928-4273-9F4E-5EA35D4404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3850" y="1454150"/>
            <a:ext cx="5956300" cy="4724400"/>
          </a:xfrm>
        </p:spPr>
      </p:pic>
      <p:sp>
        <p:nvSpPr>
          <p:cNvPr id="26630" name="TextBox 7">
            <a:extLst>
              <a:ext uri="{FF2B5EF4-FFF2-40B4-BE49-F238E27FC236}">
                <a16:creationId xmlns:a16="http://schemas.microsoft.com/office/drawing/2014/main" id="{713C317B-FC57-4C76-8FA5-22E40CF5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6165850"/>
            <a:ext cx="1419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설치 진행중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B8EDEC-A742-4BEA-A68A-F9EF1992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슬라이드 번호 개체 틀 3">
            <a:extLst>
              <a:ext uri="{FF2B5EF4-FFF2-40B4-BE49-F238E27FC236}">
                <a16:creationId xmlns:a16="http://schemas.microsoft.com/office/drawing/2014/main" id="{4D93EC5A-0144-4CA5-A3A4-C2A62340F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3D5A369F-9E42-4996-B995-CA24173441E0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35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BF450-945B-41E8-8821-623DAB5A28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pic>
        <p:nvPicPr>
          <p:cNvPr id="27653" name="내용 개체 틀 6">
            <a:extLst>
              <a:ext uri="{FF2B5EF4-FFF2-40B4-BE49-F238E27FC236}">
                <a16:creationId xmlns:a16="http://schemas.microsoft.com/office/drawing/2014/main" id="{63F8200D-7C54-4BFE-AF44-38B020DFDD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1475" y="1600200"/>
            <a:ext cx="5937250" cy="4724400"/>
          </a:xfrm>
        </p:spPr>
      </p:pic>
      <p:sp>
        <p:nvSpPr>
          <p:cNvPr id="27654" name="직사각형 7">
            <a:extLst>
              <a:ext uri="{FF2B5EF4-FFF2-40B4-BE49-F238E27FC236}">
                <a16:creationId xmlns:a16="http://schemas.microsoft.com/office/drawing/2014/main" id="{CD114499-6742-464A-9110-FB7AC21C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2587625"/>
            <a:ext cx="2103438" cy="4175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27655" name="직사각형 8">
            <a:extLst>
              <a:ext uri="{FF2B5EF4-FFF2-40B4-BE49-F238E27FC236}">
                <a16:creationId xmlns:a16="http://schemas.microsoft.com/office/drawing/2014/main" id="{AC8B2659-B674-4A60-96FD-AB0A93D0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610225"/>
            <a:ext cx="1004888" cy="4175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27656" name="TextBox 9">
            <a:extLst>
              <a:ext uri="{FF2B5EF4-FFF2-40B4-BE49-F238E27FC236}">
                <a16:creationId xmlns:a16="http://schemas.microsoft.com/office/drawing/2014/main" id="{DC02B7EE-C6C4-46B3-A35C-1820F324D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5197475"/>
            <a:ext cx="5049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SSMS (SQL Server Management Studio) </a:t>
            </a:r>
            <a:r>
              <a:rPr lang="ko-KR" altLang="en-US">
                <a:solidFill>
                  <a:srgbClr val="FF0000"/>
                </a:solidFill>
              </a:rPr>
              <a:t>클릭</a:t>
            </a:r>
            <a:r>
              <a:rPr lang="en-US" altLang="ko-KR">
                <a:solidFill>
                  <a:srgbClr val="FF0000"/>
                </a:solidFill>
              </a:rPr>
              <a:t>!!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B1D073B-C4DB-4A8B-8631-BDB8EBED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내용 개체 틀 5">
            <a:extLst>
              <a:ext uri="{FF2B5EF4-FFF2-40B4-BE49-F238E27FC236}">
                <a16:creationId xmlns:a16="http://schemas.microsoft.com/office/drawing/2014/main" id="{0FF42B35-9469-41CE-9046-41A4A98D90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3188" y="1600200"/>
            <a:ext cx="3933825" cy="4724400"/>
          </a:xfrm>
        </p:spPr>
      </p:pic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D37ECE8F-0CBB-4475-80EB-24AED79AF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30C419D2-7DE3-4EB5-BA56-3320BC34B4EE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36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E56C3-4569-4870-8D3C-ED44E5DA4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28678" name="직사각형 6">
            <a:extLst>
              <a:ext uri="{FF2B5EF4-FFF2-40B4-BE49-F238E27FC236}">
                <a16:creationId xmlns:a16="http://schemas.microsoft.com/office/drawing/2014/main" id="{C793720F-8F68-4529-B872-3AFEEB4C5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050" y="5427663"/>
            <a:ext cx="1816100" cy="20955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28679" name="TextBox 7">
            <a:extLst>
              <a:ext uri="{FF2B5EF4-FFF2-40B4-BE49-F238E27FC236}">
                <a16:creationId xmlns:a16="http://schemas.microsoft.com/office/drawing/2014/main" id="{ADC2AB91-1945-421B-836D-4B82942AB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950" y="5348288"/>
            <a:ext cx="781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클릭</a:t>
            </a:r>
            <a:r>
              <a:rPr lang="en-US" altLang="ko-KR">
                <a:solidFill>
                  <a:srgbClr val="FF0000"/>
                </a:solidFill>
              </a:rPr>
              <a:t>!!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0897965-7E69-4E71-A9E0-82B5BD82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내용 개체 틀 5">
            <a:extLst>
              <a:ext uri="{FF2B5EF4-FFF2-40B4-BE49-F238E27FC236}">
                <a16:creationId xmlns:a16="http://schemas.microsoft.com/office/drawing/2014/main" id="{338119AA-A9F7-4DD1-BBD3-20288153ED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9913" y="1600200"/>
            <a:ext cx="5540375" cy="4724400"/>
          </a:xfrm>
        </p:spPr>
      </p:pic>
      <p:sp>
        <p:nvSpPr>
          <p:cNvPr id="29700" name="슬라이드 번호 개체 틀 3">
            <a:extLst>
              <a:ext uri="{FF2B5EF4-FFF2-40B4-BE49-F238E27FC236}">
                <a16:creationId xmlns:a16="http://schemas.microsoft.com/office/drawing/2014/main" id="{D71C531F-4ABC-4CFD-87AD-E16AA34AA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D8D40C18-5845-4C20-954D-4E8F77C809E2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37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575A1-3925-46EC-8ECD-DDCDA64FF5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29702" name="직사각형 6">
            <a:extLst>
              <a:ext uri="{FF2B5EF4-FFF2-40B4-BE49-F238E27FC236}">
                <a16:creationId xmlns:a16="http://schemas.microsoft.com/office/drawing/2014/main" id="{5634B535-4B24-4DA8-9632-3C451B64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5811838"/>
            <a:ext cx="1004887" cy="417512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9043087-FFEC-4E8C-9A03-3859805B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내용 개체 틀 5">
            <a:extLst>
              <a:ext uri="{FF2B5EF4-FFF2-40B4-BE49-F238E27FC236}">
                <a16:creationId xmlns:a16="http://schemas.microsoft.com/office/drawing/2014/main" id="{5B83E783-7D0E-419D-A6F3-436640A57B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7050" y="1435100"/>
            <a:ext cx="5708650" cy="4724400"/>
          </a:xfrm>
        </p:spPr>
      </p:pic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425E7E7D-3C80-41E2-8257-874A33AEF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0BBEB63E-A1AA-4E04-8D0C-18D2B78908F0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38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956BD-7DFB-49E6-929D-DD621635F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0726" name="TextBox 6">
            <a:extLst>
              <a:ext uri="{FF2B5EF4-FFF2-40B4-BE49-F238E27FC236}">
                <a16:creationId xmlns:a16="http://schemas.microsoft.com/office/drawing/2014/main" id="{455235B0-A398-436C-8AC5-C66CA73E2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6159500"/>
            <a:ext cx="4932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설치 진행 및 완료되었습니다 메시지 뜨면 </a:t>
            </a:r>
            <a:r>
              <a:rPr lang="en-US" altLang="ko-KR">
                <a:solidFill>
                  <a:srgbClr val="FF0000"/>
                </a:solidFill>
              </a:rPr>
              <a:t>esc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EE842FA-0DD8-4C32-BFF4-B9EBE07B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내용 개체 틀 5">
            <a:extLst>
              <a:ext uri="{FF2B5EF4-FFF2-40B4-BE49-F238E27FC236}">
                <a16:creationId xmlns:a16="http://schemas.microsoft.com/office/drawing/2014/main" id="{26DB6F2E-83D4-4AE4-8678-D5C80C5AE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2550" y="1624013"/>
            <a:ext cx="3543300" cy="4724400"/>
          </a:xfrm>
        </p:spPr>
      </p:pic>
      <p:sp>
        <p:nvSpPr>
          <p:cNvPr id="31748" name="슬라이드 번호 개체 틀 3">
            <a:extLst>
              <a:ext uri="{FF2B5EF4-FFF2-40B4-BE49-F238E27FC236}">
                <a16:creationId xmlns:a16="http://schemas.microsoft.com/office/drawing/2014/main" id="{D7DF203D-031E-4F32-A0FA-2A8B472FE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1F3755AF-B01E-49E3-BFAA-EBCE0937A5ED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39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44B7B-C225-4946-BE60-A8A8C11B9D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1750" name="TextBox 6">
            <a:extLst>
              <a:ext uri="{FF2B5EF4-FFF2-40B4-BE49-F238E27FC236}">
                <a16:creationId xmlns:a16="http://schemas.microsoft.com/office/drawing/2014/main" id="{24D87B60-ED6A-494F-966D-E528E319B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3744913"/>
            <a:ext cx="305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시작 메뉴에서 검색 및 클릭</a:t>
            </a:r>
          </a:p>
        </p:txBody>
      </p:sp>
      <p:sp>
        <p:nvSpPr>
          <p:cNvPr id="31751" name="직사각형 7">
            <a:extLst>
              <a:ext uri="{FF2B5EF4-FFF2-40B4-BE49-F238E27FC236}">
                <a16:creationId xmlns:a16="http://schemas.microsoft.com/office/drawing/2014/main" id="{9A74FD9A-E7B3-4F76-A516-13BBB8CC3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3324225"/>
            <a:ext cx="2124075" cy="3413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9988B27-7645-4549-800E-516F2B74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BF4CA-F527-44B7-8F2D-FB8BEB21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지금은 데이터의 시대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C2B46-C6BB-4E8D-B45A-DFCB16811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공공 빅데이터 활용 우수사례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12F43-84E9-4F65-898E-7E2510B17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7F1B8-316C-455A-829B-52CE661E5BDE}"/>
              </a:ext>
            </a:extLst>
          </p:cNvPr>
          <p:cNvSpPr txBox="1"/>
          <p:nvPr/>
        </p:nvSpPr>
        <p:spPr>
          <a:xfrm>
            <a:off x="735261" y="1556792"/>
            <a:ext cx="760204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광주시에 거주하는 직장인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씨는 아침마다 벌어지는 버스 쟁탈전이 두렵다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승객들이 몰려들어 버스에 타지 못하는 상황이 매일 발생하기 때문이다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해결하기 위해 광주시는 이용객이 많은 시간대의 배차를 늘리는 등 버스를 탄력적으로 운영하여 주민의 삶의 질을 높이기 위해 빅데이터 분석을 활용하였다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329630520" descr="EMB000073082b2d">
            <a:extLst>
              <a:ext uri="{FF2B5EF4-FFF2-40B4-BE49-F238E27FC236}">
                <a16:creationId xmlns:a16="http://schemas.microsoft.com/office/drawing/2014/main" id="{39E6C06D-961F-4C8F-82FA-36D7CB7C3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8031"/>
            <a:ext cx="4896544" cy="27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4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내용 개체 틀 5">
            <a:extLst>
              <a:ext uri="{FF2B5EF4-FFF2-40B4-BE49-F238E27FC236}">
                <a16:creationId xmlns:a16="http://schemas.microsoft.com/office/drawing/2014/main" id="{9D95F363-6958-4A45-B206-C54629D931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8025" y="1600200"/>
            <a:ext cx="7804150" cy="4724400"/>
          </a:xfrm>
        </p:spPr>
      </p:pic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A73A06AD-0C18-4753-A0B6-C8CF617A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06F85F40-502F-4C43-AD14-616E4E88A641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40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89BCB-49D7-4793-A03F-A83A3B8CDB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2774" name="직사각형 6">
            <a:extLst>
              <a:ext uri="{FF2B5EF4-FFF2-40B4-BE49-F238E27FC236}">
                <a16:creationId xmlns:a16="http://schemas.microsoft.com/office/drawing/2014/main" id="{F8F75A12-CAE7-46DF-93E4-7F844A638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5470525"/>
            <a:ext cx="668337" cy="3413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2775" name="TextBox 7">
            <a:extLst>
              <a:ext uri="{FF2B5EF4-FFF2-40B4-BE49-F238E27FC236}">
                <a16:creationId xmlns:a16="http://schemas.microsoft.com/office/drawing/2014/main" id="{EBD46C71-1A12-43D2-B0FB-FF0A9D53F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5884863"/>
            <a:ext cx="1963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디폴트 서버 연결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FD1016-91B2-4FAC-9222-462358CE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내용 개체 틀 5">
            <a:extLst>
              <a:ext uri="{FF2B5EF4-FFF2-40B4-BE49-F238E27FC236}">
                <a16:creationId xmlns:a16="http://schemas.microsoft.com/office/drawing/2014/main" id="{06B7D7BC-70BF-4D85-8C2D-E3CAD8B720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3850" y="1600200"/>
            <a:ext cx="6032500" cy="4724400"/>
          </a:xfrm>
        </p:spPr>
      </p:pic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9582C660-2C11-4833-9499-E41CEFA9B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D1D0594C-B630-4A2C-8856-218CE39431E3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41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282FC-A67A-4D26-86BF-1F09DEE118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3798" name="직사각형 6">
            <a:extLst>
              <a:ext uri="{FF2B5EF4-FFF2-40B4-BE49-F238E27FC236}">
                <a16:creationId xmlns:a16="http://schemas.microsoft.com/office/drawing/2014/main" id="{0288C9CC-85C0-490F-BE38-336DBBC68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3022600"/>
            <a:ext cx="1073150" cy="2143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3799" name="TextBox 7">
            <a:extLst>
              <a:ext uri="{FF2B5EF4-FFF2-40B4-BE49-F238E27FC236}">
                <a16:creationId xmlns:a16="http://schemas.microsoft.com/office/drawing/2014/main" id="{7F4F3FDC-EE53-4D98-9FEE-564CBEFD1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944813"/>
            <a:ext cx="2819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데이터베이스 우 클릭 후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새 데이터베이스 클릭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E382D8A-E64C-4C7A-8C3B-0A478C27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내용 개체 틀 5">
            <a:extLst>
              <a:ext uri="{FF2B5EF4-FFF2-40B4-BE49-F238E27FC236}">
                <a16:creationId xmlns:a16="http://schemas.microsoft.com/office/drawing/2014/main" id="{C8839C75-E100-4F83-8BF4-1F16C9A222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4788" y="1600200"/>
            <a:ext cx="6270625" cy="4724400"/>
          </a:xfrm>
        </p:spPr>
      </p:pic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FDA620DE-FE60-4D2C-A483-9C5225372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B038E0E1-566D-44BE-A875-B1D3C50D0751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42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38F06-729E-4FEF-B0F6-34BAC56305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4822" name="직사각형 6">
            <a:extLst>
              <a:ext uri="{FF2B5EF4-FFF2-40B4-BE49-F238E27FC236}">
                <a16:creationId xmlns:a16="http://schemas.microsoft.com/office/drawing/2014/main" id="{2408FB22-D7C2-42F7-BE68-4A2C3F549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2195513"/>
            <a:ext cx="374650" cy="214312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4823" name="직사각형 7">
            <a:extLst>
              <a:ext uri="{FF2B5EF4-FFF2-40B4-BE49-F238E27FC236}">
                <a16:creationId xmlns:a16="http://schemas.microsoft.com/office/drawing/2014/main" id="{BDAE6370-9FEE-46D4-9928-290D732EF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138" y="6053138"/>
            <a:ext cx="809625" cy="214312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0BB157-1131-49FE-A793-1D6FBAB8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내용 개체 틀 5">
            <a:extLst>
              <a:ext uri="{FF2B5EF4-FFF2-40B4-BE49-F238E27FC236}">
                <a16:creationId xmlns:a16="http://schemas.microsoft.com/office/drawing/2014/main" id="{F89B6044-69A4-46AE-8B5E-0A1FCB095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00200"/>
            <a:ext cx="5105400" cy="4724400"/>
          </a:xfrm>
        </p:spPr>
      </p:pic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FFA6E3CB-3CAD-4313-9931-D92587A18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2AB45ACF-2315-4B0B-85ED-B0D9A697BBDD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43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838AC-96F3-499E-A5B9-7C51000471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5846" name="직사각형 7">
            <a:extLst>
              <a:ext uri="{FF2B5EF4-FFF2-40B4-BE49-F238E27FC236}">
                <a16:creationId xmlns:a16="http://schemas.microsoft.com/office/drawing/2014/main" id="{F0D23F55-D075-49FC-8260-F3C39D21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3563938"/>
            <a:ext cx="809625" cy="214312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A8B8B35-64DF-4813-807E-162C3E7E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내용 개체 틀 5">
            <a:extLst>
              <a:ext uri="{FF2B5EF4-FFF2-40B4-BE49-F238E27FC236}">
                <a16:creationId xmlns:a16="http://schemas.microsoft.com/office/drawing/2014/main" id="{35C20F1A-4560-4104-80FA-165C90EBEA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413" y="1600200"/>
            <a:ext cx="5413375" cy="4724400"/>
          </a:xfrm>
        </p:spPr>
      </p:pic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87420D89-DCE5-4BF6-84B8-B50D1E18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35B44187-B9DB-4843-AA53-B38AACAAB8F7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44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A9DB-3C84-47E6-9536-851830416D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6870" name="직사각형 6">
            <a:extLst>
              <a:ext uri="{FF2B5EF4-FFF2-40B4-BE49-F238E27FC236}">
                <a16:creationId xmlns:a16="http://schemas.microsoft.com/office/drawing/2014/main" id="{7F5292C4-FA77-4899-BF4F-2D2721CBA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313" y="2562225"/>
            <a:ext cx="2973387" cy="1063625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6871" name="TextBox 7">
            <a:extLst>
              <a:ext uri="{FF2B5EF4-FFF2-40B4-BE49-F238E27FC236}">
                <a16:creationId xmlns:a16="http://schemas.microsoft.com/office/drawing/2014/main" id="{241C7067-B6B7-4F07-A0AF-D779DE619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2909888"/>
            <a:ext cx="1731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필드 목록 입력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F8ADFA1-D602-4401-9B4B-66A3177B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내용 개체 틀 5">
            <a:extLst>
              <a:ext uri="{FF2B5EF4-FFF2-40B4-BE49-F238E27FC236}">
                <a16:creationId xmlns:a16="http://schemas.microsoft.com/office/drawing/2014/main" id="{BAC556CD-45A3-4C98-90EF-ACED05126E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2263" y="1600200"/>
            <a:ext cx="6035675" cy="4724400"/>
          </a:xfrm>
        </p:spPr>
      </p:pic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8318B85F-B9C1-438B-811B-7E0A0941E6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CD186556-F939-4B01-987F-1CBFF5E27545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45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0C2EA-B3BD-47A3-A31C-CEE0BC5C4C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7894" name="직사각형 6">
            <a:extLst>
              <a:ext uri="{FF2B5EF4-FFF2-40B4-BE49-F238E27FC236}">
                <a16:creationId xmlns:a16="http://schemas.microsoft.com/office/drawing/2014/main" id="{82AEBB0E-D756-44F5-B7AD-688D2DA7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2847975"/>
            <a:ext cx="809625" cy="2143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7895" name="TextBox 7">
            <a:extLst>
              <a:ext uri="{FF2B5EF4-FFF2-40B4-BE49-F238E27FC236}">
                <a16:creationId xmlns:a16="http://schemas.microsoft.com/office/drawing/2014/main" id="{FD26F78E-C6DD-4975-91C3-FAF5372F9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50" y="3905250"/>
            <a:ext cx="2420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name </a:t>
            </a:r>
            <a:r>
              <a:rPr lang="ko-KR" altLang="en-US">
                <a:solidFill>
                  <a:srgbClr val="FF0000"/>
                </a:solidFill>
              </a:rPr>
              <a:t>키의 우클릭 </a:t>
            </a:r>
            <a:r>
              <a:rPr lang="en-US" altLang="ko-KR">
                <a:solidFill>
                  <a:srgbClr val="FF0000"/>
                </a:solidFill>
              </a:rPr>
              <a:t>-&gt;</a:t>
            </a:r>
          </a:p>
          <a:p>
            <a:r>
              <a:rPr lang="en-US" altLang="ko-KR">
                <a:solidFill>
                  <a:srgbClr val="FF0000"/>
                </a:solidFill>
              </a:rPr>
              <a:t>“</a:t>
            </a:r>
            <a:r>
              <a:rPr lang="ko-KR" altLang="en-US">
                <a:solidFill>
                  <a:srgbClr val="FF0000"/>
                </a:solidFill>
              </a:rPr>
              <a:t>기본키 설정“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58899CA-38F4-4B70-AB36-19DBCE59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내용 개체 틀 5">
            <a:extLst>
              <a:ext uri="{FF2B5EF4-FFF2-40B4-BE49-F238E27FC236}">
                <a16:creationId xmlns:a16="http://schemas.microsoft.com/office/drawing/2014/main" id="{903DC99A-EB5E-4DD0-BF57-577A9ADDE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1500" y="1600200"/>
            <a:ext cx="5537200" cy="4724400"/>
          </a:xfrm>
        </p:spPr>
      </p:pic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3AED7BF8-85BB-427A-9292-A9A5332AD3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41078A01-E0A9-4AC1-8E81-D47BCDCAA851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46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9E6A1-62A8-4928-8F31-185E7FC666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8918" name="직사각형 6">
            <a:extLst>
              <a:ext uri="{FF2B5EF4-FFF2-40B4-BE49-F238E27FC236}">
                <a16:creationId xmlns:a16="http://schemas.microsoft.com/office/drawing/2014/main" id="{308729D8-434F-405E-8A4D-AB186A3E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4081463"/>
            <a:ext cx="3028950" cy="1176337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8919" name="TextBox 7">
            <a:extLst>
              <a:ext uri="{FF2B5EF4-FFF2-40B4-BE49-F238E27FC236}">
                <a16:creationId xmlns:a16="http://schemas.microsoft.com/office/drawing/2014/main" id="{F2977353-8BD6-42C4-B3C4-459255BB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0963" y="3778250"/>
            <a:ext cx="973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Ctrl + s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B940F34-EE94-4D93-9E34-EF717776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내용 개체 틀 5">
            <a:extLst>
              <a:ext uri="{FF2B5EF4-FFF2-40B4-BE49-F238E27FC236}">
                <a16:creationId xmlns:a16="http://schemas.microsoft.com/office/drawing/2014/main" id="{15936D68-A7C3-4009-B1AC-ABEBA01184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3325" y="1600200"/>
            <a:ext cx="6813550" cy="4724400"/>
          </a:xfrm>
        </p:spPr>
      </p:pic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0275C92-E263-4BFC-B14D-C98B00F08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BB89B69C-9204-4865-A5EB-EA2EC01A944A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47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DDBB73-9F9E-4AC6-8DB5-84021ECB8C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39942" name="직사각형 6">
            <a:extLst>
              <a:ext uri="{FF2B5EF4-FFF2-40B4-BE49-F238E27FC236}">
                <a16:creationId xmlns:a16="http://schemas.microsoft.com/office/drawing/2014/main" id="{1284EB21-DCEB-4548-A1E1-4C4EABA12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350" y="4875213"/>
            <a:ext cx="1031875" cy="149225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39943" name="TextBox 7">
            <a:extLst>
              <a:ext uri="{FF2B5EF4-FFF2-40B4-BE49-F238E27FC236}">
                <a16:creationId xmlns:a16="http://schemas.microsoft.com/office/drawing/2014/main" id="{F810BD20-892F-4B22-BE8F-D50EADA1F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313" y="3429000"/>
            <a:ext cx="51704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1.F5 </a:t>
            </a:r>
            <a:r>
              <a:rPr lang="ko-KR" altLang="en-US">
                <a:solidFill>
                  <a:srgbClr val="FF0000"/>
                </a:solidFill>
              </a:rPr>
              <a:t>누르면 </a:t>
            </a:r>
            <a:r>
              <a:rPr lang="en-US" altLang="ko-KR">
                <a:solidFill>
                  <a:srgbClr val="FF0000"/>
                </a:solidFill>
              </a:rPr>
              <a:t>Study/</a:t>
            </a:r>
            <a:r>
              <a:rPr lang="ko-KR" altLang="en-US">
                <a:solidFill>
                  <a:srgbClr val="FF0000"/>
                </a:solidFill>
              </a:rPr>
              <a:t>테이블 노드 아래에 </a:t>
            </a:r>
            <a:r>
              <a:rPr lang="en-US" altLang="ko-KR">
                <a:solidFill>
                  <a:srgbClr val="FF0000"/>
                </a:solidFill>
              </a:rPr>
              <a:t>dbo.tCity</a:t>
            </a:r>
          </a:p>
          <a:p>
            <a:r>
              <a:rPr lang="ko-KR" altLang="en-US">
                <a:solidFill>
                  <a:srgbClr val="FF0000"/>
                </a:solidFill>
              </a:rPr>
              <a:t>테이블 추가됨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2.dbo.tCity </a:t>
            </a:r>
            <a:r>
              <a:rPr lang="ko-KR" altLang="en-US">
                <a:solidFill>
                  <a:srgbClr val="FF0000"/>
                </a:solidFill>
              </a:rPr>
              <a:t>우클릭 후 상위 </a:t>
            </a:r>
            <a:r>
              <a:rPr lang="en-US" altLang="ko-KR">
                <a:solidFill>
                  <a:srgbClr val="FF0000"/>
                </a:solidFill>
              </a:rPr>
              <a:t>200</a:t>
            </a:r>
            <a:r>
              <a:rPr lang="ko-KR" altLang="en-US">
                <a:solidFill>
                  <a:srgbClr val="FF0000"/>
                </a:solidFill>
              </a:rPr>
              <a:t>개 행 편집 클릭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CD08ED-E697-436B-8EE5-307B7944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내용 개체 틀 5">
            <a:extLst>
              <a:ext uri="{FF2B5EF4-FFF2-40B4-BE49-F238E27FC236}">
                <a16:creationId xmlns:a16="http://schemas.microsoft.com/office/drawing/2014/main" id="{D94852C9-6CDB-4EA6-803F-054C23A59A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875" y="1600200"/>
            <a:ext cx="7156450" cy="4724400"/>
          </a:xfrm>
        </p:spPr>
      </p:pic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49F5489B-66CD-45C2-A62D-A2BE224B8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AB1F45CD-0C9F-4997-815F-7E8CE34FE29B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48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CD896-2FA8-4C5D-A82C-C99F72A986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40966" name="TextBox 6">
            <a:extLst>
              <a:ext uri="{FF2B5EF4-FFF2-40B4-BE49-F238E27FC236}">
                <a16:creationId xmlns:a16="http://schemas.microsoft.com/office/drawing/2014/main" id="{386C8586-A632-418C-A90B-6BE9BB3D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813" y="3635375"/>
            <a:ext cx="3227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입력 후 </a:t>
            </a:r>
            <a:r>
              <a:rPr lang="en-US" altLang="ko-KR">
                <a:solidFill>
                  <a:srgbClr val="FF0000"/>
                </a:solidFill>
              </a:rPr>
              <a:t>Esc </a:t>
            </a:r>
            <a:r>
              <a:rPr lang="ko-KR" altLang="en-US">
                <a:solidFill>
                  <a:srgbClr val="FF0000"/>
                </a:solidFill>
              </a:rPr>
              <a:t>누르면 자동 저장</a:t>
            </a:r>
          </a:p>
        </p:txBody>
      </p:sp>
      <p:sp>
        <p:nvSpPr>
          <p:cNvPr id="40967" name="직사각형 7">
            <a:extLst>
              <a:ext uri="{FF2B5EF4-FFF2-40B4-BE49-F238E27FC236}">
                <a16:creationId xmlns:a16="http://schemas.microsoft.com/office/drawing/2014/main" id="{86825EF7-AC70-4FBC-8383-EE9E1E06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88" y="2697163"/>
            <a:ext cx="4643437" cy="938212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F5D93DA-D6C3-442B-8D9D-15869F5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내용 개체 틀 5">
            <a:extLst>
              <a:ext uri="{FF2B5EF4-FFF2-40B4-BE49-F238E27FC236}">
                <a16:creationId xmlns:a16="http://schemas.microsoft.com/office/drawing/2014/main" id="{49A0B3D0-E288-4286-8350-B20B19A3EC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325" y="1600200"/>
            <a:ext cx="7829550" cy="4724400"/>
          </a:xfrm>
        </p:spPr>
      </p:pic>
      <p:sp>
        <p:nvSpPr>
          <p:cNvPr id="41988" name="슬라이드 번호 개체 틀 3">
            <a:extLst>
              <a:ext uri="{FF2B5EF4-FFF2-40B4-BE49-F238E27FC236}">
                <a16:creationId xmlns:a16="http://schemas.microsoft.com/office/drawing/2014/main" id="{BBF2D29C-7B02-45BD-993E-D49D1D480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0CE78E7F-A715-45C9-9C5F-26381A7F93BE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49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15D6FC-3784-4AF2-B5B1-B825C89C26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41990" name="직사각형 8">
            <a:extLst>
              <a:ext uri="{FF2B5EF4-FFF2-40B4-BE49-F238E27FC236}">
                <a16:creationId xmlns:a16="http://schemas.microsoft.com/office/drawing/2014/main" id="{003911E8-5F67-453C-B04B-C632FA8E4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2192338"/>
            <a:ext cx="727075" cy="20955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41991" name="TextBox 9">
            <a:extLst>
              <a:ext uri="{FF2B5EF4-FFF2-40B4-BE49-F238E27FC236}">
                <a16:creationId xmlns:a16="http://schemas.microsoft.com/office/drawing/2014/main" id="{CDACE4E9-3DFA-4C5E-8808-A30228DCE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25" y="2692400"/>
            <a:ext cx="47609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1. </a:t>
            </a:r>
            <a:r>
              <a:rPr lang="ko-KR" altLang="en-US">
                <a:solidFill>
                  <a:srgbClr val="FF0000"/>
                </a:solidFill>
              </a:rPr>
              <a:t>콤보박스에서 사용 대상 </a:t>
            </a:r>
            <a:r>
              <a:rPr lang="en-US" altLang="ko-KR">
                <a:solidFill>
                  <a:srgbClr val="FF0000"/>
                </a:solidFill>
              </a:rPr>
              <a:t>DB </a:t>
            </a:r>
            <a:r>
              <a:rPr lang="ko-KR" altLang="en-US">
                <a:solidFill>
                  <a:srgbClr val="FF0000"/>
                </a:solidFill>
              </a:rPr>
              <a:t>선택 </a:t>
            </a:r>
            <a:r>
              <a:rPr lang="en-US" altLang="ko-KR">
                <a:solidFill>
                  <a:srgbClr val="FF0000"/>
                </a:solidFill>
              </a:rPr>
              <a:t>(Study)</a:t>
            </a:r>
          </a:p>
          <a:p>
            <a:r>
              <a:rPr lang="en-US" altLang="ko-KR">
                <a:solidFill>
                  <a:srgbClr val="FF0000"/>
                </a:solidFill>
              </a:rPr>
              <a:t>2. </a:t>
            </a:r>
            <a:r>
              <a:rPr lang="ko-KR" altLang="en-US">
                <a:solidFill>
                  <a:srgbClr val="FF0000"/>
                </a:solidFill>
              </a:rPr>
              <a:t>쿼리창 열기</a:t>
            </a:r>
            <a:r>
              <a:rPr lang="en-US" altLang="ko-KR">
                <a:solidFill>
                  <a:srgbClr val="FF0000"/>
                </a:solidFill>
              </a:rPr>
              <a:t> </a:t>
            </a:r>
          </a:p>
          <a:p>
            <a:r>
              <a:rPr lang="ko-KR" altLang="en-US">
                <a:solidFill>
                  <a:srgbClr val="FF0000"/>
                </a:solidFill>
              </a:rPr>
              <a:t>새쿼리 버튼 클릭 </a:t>
            </a:r>
            <a:r>
              <a:rPr lang="en-US" altLang="ko-KR">
                <a:solidFill>
                  <a:srgbClr val="FF0000"/>
                </a:solidFill>
              </a:rPr>
              <a:t>or</a:t>
            </a:r>
            <a:r>
              <a:rPr lang="ko-KR" altLang="en-US">
                <a:solidFill>
                  <a:srgbClr val="FF0000"/>
                </a:solidFill>
              </a:rPr>
              <a:t> 단축키 </a:t>
            </a:r>
            <a:r>
              <a:rPr lang="en-US" altLang="ko-KR">
                <a:solidFill>
                  <a:srgbClr val="FF0000"/>
                </a:solidFill>
              </a:rPr>
              <a:t>(Ctrl + N)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1992" name="직선 화살표 연결선 11">
            <a:extLst>
              <a:ext uri="{FF2B5EF4-FFF2-40B4-BE49-F238E27FC236}">
                <a16:creationId xmlns:a16="http://schemas.microsoft.com/office/drawing/2014/main" id="{8B49AE6C-7237-4864-9CF5-2956EFCD0CCE}"/>
              </a:ext>
            </a:extLst>
          </p:cNvPr>
          <p:cNvCxnSpPr>
            <a:cxnSpLocks/>
            <a:endCxn id="41990" idx="2"/>
          </p:cNvCxnSpPr>
          <p:nvPr/>
        </p:nvCxnSpPr>
        <p:spPr bwMode="auto">
          <a:xfrm flipH="1" flipV="1">
            <a:off x="1601788" y="2401888"/>
            <a:ext cx="187325" cy="14287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3" name="직사각형 19">
            <a:extLst>
              <a:ext uri="{FF2B5EF4-FFF2-40B4-BE49-F238E27FC236}">
                <a16:creationId xmlns:a16="http://schemas.microsoft.com/office/drawing/2014/main" id="{1EE19D68-F6D2-4ABA-9705-BF5EE16CE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1981200"/>
            <a:ext cx="727075" cy="211138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53584F6-E883-464B-A7BD-945C5509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C0D76-3DB4-45E5-BC14-507512B5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지금은 데이터의 시대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A8ACE-E8D7-4008-9319-7D69E85A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공공 빅데이터 활용 우수사례</a:t>
            </a:r>
            <a:endParaRPr lang="en-US" altLang="ko-KR" b="1" dirty="0"/>
          </a:p>
          <a:p>
            <a:endParaRPr lang="en-US" altLang="ko-KR" dirty="0"/>
          </a:p>
          <a:p>
            <a:pPr lvl="1"/>
            <a:r>
              <a:rPr lang="ko-KR" altLang="en-US" dirty="0"/>
              <a:t>광주시는 교통카드 이력</a:t>
            </a:r>
            <a:r>
              <a:rPr lang="en-US" altLang="ko-KR" dirty="0"/>
              <a:t>, </a:t>
            </a:r>
            <a:r>
              <a:rPr lang="ko-KR" altLang="en-US" dirty="0"/>
              <a:t>주거</a:t>
            </a:r>
            <a:r>
              <a:rPr lang="en-US" altLang="ko-KR" dirty="0"/>
              <a:t>·</a:t>
            </a:r>
            <a:r>
              <a:rPr lang="ko-KR" altLang="en-US" dirty="0"/>
              <a:t>유동인구 데이터 등을 활용해 시민의 거주 위치와 버스</a:t>
            </a:r>
            <a:r>
              <a:rPr lang="en-US" altLang="ko-KR" dirty="0"/>
              <a:t>, </a:t>
            </a:r>
            <a:r>
              <a:rPr lang="ko-KR" altLang="en-US" dirty="0"/>
              <a:t>지하철 정류장의 위치 데이터를 분석하였으며</a:t>
            </a:r>
            <a:r>
              <a:rPr lang="en-US" altLang="ko-KR" dirty="0"/>
              <a:t>, </a:t>
            </a:r>
            <a:r>
              <a:rPr lang="ko-KR" altLang="en-US" dirty="0"/>
              <a:t>시내버스의 효율적 운영을 위한 과학적인 분석 결과를 도출</a:t>
            </a:r>
            <a:endParaRPr lang="en-US" altLang="ko-KR" dirty="0"/>
          </a:p>
          <a:p>
            <a:pPr lvl="1"/>
            <a:r>
              <a:rPr lang="ko-KR" altLang="en-US" dirty="0"/>
              <a:t>광주시는 전 지역을 작게 나눠 버스 정류장 수가 부족한 지역 중 </a:t>
            </a:r>
            <a:r>
              <a:rPr lang="en-US" altLang="ko-KR" dirty="0"/>
              <a:t>10</a:t>
            </a:r>
            <a:r>
              <a:rPr lang="ko-KR" altLang="en-US" dirty="0"/>
              <a:t>개 지역을 대중교통 사각지대로 선정하여 교통 약자가 많이 이용하는 편의시설 위치를 분석해 </a:t>
            </a:r>
            <a:r>
              <a:rPr lang="en-US" altLang="ko-KR" dirty="0"/>
              <a:t>16</a:t>
            </a:r>
            <a:r>
              <a:rPr lang="ko-KR" altLang="en-US" dirty="0"/>
              <a:t>개 버스 노선을 선정</a:t>
            </a:r>
          </a:p>
          <a:p>
            <a:pPr lvl="1"/>
            <a:r>
              <a:rPr lang="ko-KR" altLang="en-US" dirty="0"/>
              <a:t>교통약자가 많이 이용하는 노선에 </a:t>
            </a:r>
            <a:r>
              <a:rPr lang="ko-KR" altLang="en-US" dirty="0" err="1"/>
              <a:t>저상버스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대를 추가 도입</a:t>
            </a:r>
          </a:p>
          <a:p>
            <a:pPr lvl="1"/>
            <a:r>
              <a:rPr lang="ko-KR" altLang="en-US" dirty="0"/>
              <a:t>교통카드 데이터를 분석해 출퇴근 시간대 이용자가 많은 노선에 배차간격을 조정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1334E0-4CB6-4DEC-9838-5F4393F129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2049" name="_x463500752" descr="EMB000073082b2f">
            <a:extLst>
              <a:ext uri="{FF2B5EF4-FFF2-40B4-BE49-F238E27FC236}">
                <a16:creationId xmlns:a16="http://schemas.microsoft.com/office/drawing/2014/main" id="{ADBDB963-24A2-420E-886E-D85BFB9B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176712"/>
            <a:ext cx="3414713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75235-8242-4CEF-A0A2-7647062FC97C}"/>
              </a:ext>
            </a:extLst>
          </p:cNvPr>
          <p:cNvSpPr txBox="1"/>
          <p:nvPr/>
        </p:nvSpPr>
        <p:spPr>
          <a:xfrm>
            <a:off x="6189948" y="5699978"/>
            <a:ext cx="136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1-1&gt;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광주의 지역별 환승객 수</a:t>
            </a:r>
          </a:p>
        </p:txBody>
      </p:sp>
    </p:spTree>
    <p:extLst>
      <p:ext uri="{BB962C8B-B14F-4D97-AF65-F5344CB8AC3E}">
        <p14:creationId xmlns:p14="http://schemas.microsoft.com/office/powerpoint/2010/main" val="1659357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내용 개체 틀 5">
            <a:extLst>
              <a:ext uri="{FF2B5EF4-FFF2-40B4-BE49-F238E27FC236}">
                <a16:creationId xmlns:a16="http://schemas.microsoft.com/office/drawing/2014/main" id="{60DDDE97-40EF-40CB-8C55-59F575F9E1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2050" y="1600200"/>
            <a:ext cx="4356100" cy="4724400"/>
          </a:xfrm>
        </p:spPr>
      </p:pic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04169E00-E1A5-498E-B134-B328C8E9FA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3C088828-753C-4AE7-BA1A-4FCD81EC1BA5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50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FA583-5812-409A-9B90-069901277B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43014" name="직사각형 6">
            <a:extLst>
              <a:ext uri="{FF2B5EF4-FFF2-40B4-BE49-F238E27FC236}">
                <a16:creationId xmlns:a16="http://schemas.microsoft.com/office/drawing/2014/main" id="{BEFD8286-592A-4532-892A-225A232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2424113"/>
            <a:ext cx="1149350" cy="20955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43015" name="직사각형 7">
            <a:extLst>
              <a:ext uri="{FF2B5EF4-FFF2-40B4-BE49-F238E27FC236}">
                <a16:creationId xmlns:a16="http://schemas.microsoft.com/office/drawing/2014/main" id="{BEAEE05C-9C83-4C47-8D1C-CE1927943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025" y="5616575"/>
            <a:ext cx="1774825" cy="6080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43016" name="TextBox 8">
            <a:extLst>
              <a:ext uri="{FF2B5EF4-FFF2-40B4-BE49-F238E27FC236}">
                <a16:creationId xmlns:a16="http://schemas.microsoft.com/office/drawing/2014/main" id="{8DBE5F51-DDE0-4A85-8914-A0595963D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678113"/>
            <a:ext cx="467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r>
              <a:rPr lang="ko-KR" altLang="en-US">
                <a:solidFill>
                  <a:srgbClr val="FF0000"/>
                </a:solidFill>
              </a:rPr>
              <a:t>쿼리 입력 후 실행 버튼 클릭 </a:t>
            </a:r>
            <a:r>
              <a:rPr lang="en-US" altLang="ko-KR">
                <a:solidFill>
                  <a:srgbClr val="FF0000"/>
                </a:solidFill>
              </a:rPr>
              <a:t>or </a:t>
            </a:r>
            <a:r>
              <a:rPr lang="ko-KR" altLang="en-US">
                <a:solidFill>
                  <a:srgbClr val="FF0000"/>
                </a:solidFill>
              </a:rPr>
              <a:t>단축키 </a:t>
            </a:r>
            <a:r>
              <a:rPr lang="en-US" altLang="ko-KR">
                <a:solidFill>
                  <a:srgbClr val="FF0000"/>
                </a:solidFill>
              </a:rPr>
              <a:t>(F5)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44DF3E5-1713-4FC2-9964-EAA11EF3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내용 개체 틀 2">
            <a:extLst>
              <a:ext uri="{FF2B5EF4-FFF2-40B4-BE49-F238E27FC236}">
                <a16:creationId xmlns:a16="http://schemas.microsoft.com/office/drawing/2014/main" id="{7764396A-8B20-4B89-AA63-A42A627DE0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실무 개발 환경</a:t>
            </a:r>
            <a:endParaRPr lang="en-US" altLang="ko-KR"/>
          </a:p>
          <a:p>
            <a:pPr lvl="1"/>
            <a:r>
              <a:rPr lang="en-US" altLang="ko-KR"/>
              <a:t>SSMS</a:t>
            </a:r>
            <a:r>
              <a:rPr lang="ko-KR" altLang="en-US"/>
              <a:t>의 그래픽 환경도 훌륭하지만 실무에서는 쿼리로 모든 것을 처리</a:t>
            </a:r>
            <a:endParaRPr lang="en-US" altLang="ko-KR"/>
          </a:p>
          <a:p>
            <a:pPr lvl="1"/>
            <a:r>
              <a:rPr lang="ko-KR" altLang="en-US"/>
              <a:t>다음 화면의 쿼리문을 작성하여 데이터베이스와 테이블을 생성하고 쿼리를 실행해보자</a:t>
            </a:r>
          </a:p>
        </p:txBody>
      </p:sp>
      <p:sp>
        <p:nvSpPr>
          <p:cNvPr id="44036" name="슬라이드 번호 개체 틀 3">
            <a:extLst>
              <a:ext uri="{FF2B5EF4-FFF2-40B4-BE49-F238E27FC236}">
                <a16:creationId xmlns:a16="http://schemas.microsoft.com/office/drawing/2014/main" id="{F4A6177F-F568-4C75-BEB5-EC47E38B5A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703CE493-D4E7-4CCB-83B0-EF2BD7B7F57E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51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FE460-8A12-4468-9398-44172B7D1F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A9E13A9-509D-4A0E-B112-E3E5AB42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내용 개체 틀 5">
            <a:extLst>
              <a:ext uri="{FF2B5EF4-FFF2-40B4-BE49-F238E27FC236}">
                <a16:creationId xmlns:a16="http://schemas.microsoft.com/office/drawing/2014/main" id="{0AECABC3-B6F4-42B7-B4CA-09E9EC22D3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0163" y="1600200"/>
            <a:ext cx="6619875" cy="4724400"/>
          </a:xfrm>
        </p:spPr>
      </p:pic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BCFDF7C8-8640-4A13-B8E9-59C90DA9C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4C6A11A8-2D82-435F-8EB0-4AA44515B3CD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52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C45F9-37FE-4F11-A9C4-1079860730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45062" name="직사각형 6">
            <a:extLst>
              <a:ext uri="{FF2B5EF4-FFF2-40B4-BE49-F238E27FC236}">
                <a16:creationId xmlns:a16="http://schemas.microsoft.com/office/drawing/2014/main" id="{823CCD0E-E5C3-41F3-A1E6-EBB8FD67C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247900"/>
            <a:ext cx="676275" cy="209550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45063" name="직사각형 7">
            <a:extLst>
              <a:ext uri="{FF2B5EF4-FFF2-40B4-BE49-F238E27FC236}">
                <a16:creationId xmlns:a16="http://schemas.microsoft.com/office/drawing/2014/main" id="{E8F5310E-753E-4D4F-B7B0-200FB106F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75" y="2705100"/>
            <a:ext cx="3692525" cy="3109913"/>
          </a:xfrm>
          <a:prstGeom prst="rect">
            <a:avLst/>
          </a:prstGeom>
          <a:noFill/>
          <a:ln w="127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3B7B21-4B03-43CF-B1C8-14337948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06E08F78-04E9-4714-B4C3-70C157A65F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/>
              <a:t>GO </a:t>
            </a:r>
            <a:r>
              <a:rPr lang="ko-KR" altLang="en-US"/>
              <a:t>명령어</a:t>
            </a:r>
            <a:endParaRPr lang="en-US" altLang="ko-KR"/>
          </a:p>
          <a:p>
            <a:pPr lvl="1">
              <a:lnSpc>
                <a:spcPct val="200000"/>
              </a:lnSpc>
            </a:pPr>
            <a:r>
              <a:rPr lang="en-US" altLang="ko-KR"/>
              <a:t>GO</a:t>
            </a:r>
            <a:r>
              <a:rPr lang="ko-KR" altLang="en-US"/>
              <a:t>는 두 명령의 실행 단위를 구분</a:t>
            </a:r>
            <a:endParaRPr lang="en-US" altLang="ko-KR"/>
          </a:p>
          <a:p>
            <a:pPr lvl="1">
              <a:lnSpc>
                <a:spcPct val="200000"/>
              </a:lnSpc>
            </a:pPr>
            <a:r>
              <a:rPr lang="en-US" altLang="ko-KR"/>
              <a:t>SQL Server</a:t>
            </a:r>
            <a:r>
              <a:rPr lang="ko-KR" altLang="en-US"/>
              <a:t>는 여러 개의 명령을 한꺼번에 묶어 컴파일하고 실행하지만 </a:t>
            </a:r>
            <a:r>
              <a:rPr lang="en-US" altLang="ko-KR"/>
              <a:t>GO</a:t>
            </a:r>
            <a:r>
              <a:rPr lang="ko-KR" altLang="en-US"/>
              <a:t>로 분리한 명령은 따로 실행</a:t>
            </a:r>
            <a:endParaRPr lang="en-US" altLang="ko-KR"/>
          </a:p>
          <a:p>
            <a:pPr lvl="1">
              <a:lnSpc>
                <a:spcPct val="200000"/>
              </a:lnSpc>
            </a:pPr>
            <a:r>
              <a:rPr lang="ko-KR" altLang="en-US"/>
              <a:t>이전 예제의 </a:t>
            </a:r>
            <a:r>
              <a:rPr lang="en-US" altLang="ko-KR"/>
              <a:t>CREATE ~</a:t>
            </a:r>
            <a:r>
              <a:rPr lang="ko-KR" altLang="en-US"/>
              <a:t>과 </a:t>
            </a:r>
            <a:r>
              <a:rPr lang="en-US" altLang="ko-KR"/>
              <a:t>USE ~</a:t>
            </a:r>
            <a:r>
              <a:rPr lang="ko-KR" altLang="en-US"/>
              <a:t>는 한꺼번에 실행 할 수 없음</a:t>
            </a:r>
            <a:endParaRPr lang="en-US" altLang="ko-KR"/>
          </a:p>
          <a:p>
            <a:pPr lvl="1">
              <a:lnSpc>
                <a:spcPct val="200000"/>
              </a:lnSpc>
            </a:pPr>
            <a:r>
              <a:rPr lang="en-US" altLang="ko-KR"/>
              <a:t>USE </a:t>
            </a:r>
            <a:r>
              <a:rPr lang="ko-KR" altLang="en-US"/>
              <a:t>명령을 컴파일 할 때는 아직 </a:t>
            </a:r>
            <a:r>
              <a:rPr lang="en-US" altLang="ko-KR"/>
              <a:t>Study</a:t>
            </a:r>
            <a:r>
              <a:rPr lang="ko-KR" altLang="en-US"/>
              <a:t>가 없기 때문</a:t>
            </a:r>
            <a:endParaRPr lang="en-US" altLang="ko-KR"/>
          </a:p>
          <a:p>
            <a:pPr lvl="1">
              <a:lnSpc>
                <a:spcPct val="200000"/>
              </a:lnSpc>
            </a:pPr>
            <a:r>
              <a:rPr lang="ko-KR" altLang="en-US"/>
              <a:t>이럴 때 </a:t>
            </a:r>
            <a:r>
              <a:rPr lang="en-US" altLang="ko-KR"/>
              <a:t>GO</a:t>
            </a:r>
            <a:r>
              <a:rPr lang="ko-KR" altLang="en-US"/>
              <a:t>를 삽입하여 일단 </a:t>
            </a:r>
            <a:r>
              <a:rPr lang="en-US" altLang="ko-KR"/>
              <a:t>DB</a:t>
            </a:r>
            <a:r>
              <a:rPr lang="ko-KR" altLang="en-US"/>
              <a:t>를 생성 후 활성화하는 것이 필요</a:t>
            </a:r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587319EC-9675-426C-AE5E-314981E66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fld id="{B21530CF-09C1-43C8-A426-C5DCB33587D2}" type="slidenum">
              <a:rPr lang="en-US" altLang="ko-KR" smtClean="0">
                <a:latin typeface="Arial" panose="020B0604020202020204" pitchFamily="34" charset="0"/>
                <a:ea typeface="돋움" panose="020B0600000101010101" pitchFamily="50" charset="-127"/>
              </a:rPr>
              <a:pPr/>
              <a:t>53</a:t>
            </a:fld>
            <a:endParaRPr lang="en-US" altLang="ko-KR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DB4B7-2297-4C60-A404-0EAF0CB817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3장. MS SQL Server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56F468-1FB6-4E3C-BFB8-132ECE49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96D7F-14D6-4584-ADF5-307E1BF8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 52p </a:t>
            </a:r>
            <a:r>
              <a:rPr lang="ko-KR" altLang="en-US" dirty="0"/>
              <a:t>실행화면을 띄운 컴퓨터 모니터를 사진으로 찍어서 </a:t>
            </a:r>
            <a:r>
              <a:rPr lang="ko-KR" altLang="en-US" dirty="0" err="1"/>
              <a:t>이클래스에</a:t>
            </a:r>
            <a:r>
              <a:rPr lang="ko-KR" altLang="en-US" dirty="0"/>
              <a:t> 제출</a:t>
            </a:r>
            <a:endParaRPr lang="en-US" altLang="ko-KR" dirty="0"/>
          </a:p>
          <a:p>
            <a:pPr lvl="1"/>
            <a:r>
              <a:rPr lang="ko-KR" altLang="en-US" dirty="0"/>
              <a:t>테이블명을 </a:t>
            </a:r>
            <a:r>
              <a:rPr lang="en-US" altLang="ko-KR" dirty="0" err="1"/>
              <a:t>tCity</a:t>
            </a:r>
            <a:r>
              <a:rPr lang="ko-KR" altLang="en-US" dirty="0"/>
              <a:t>가 아닌 본인 </a:t>
            </a:r>
            <a:r>
              <a:rPr lang="ko-KR" altLang="en-US" dirty="0" err="1"/>
              <a:t>이름으로하기</a:t>
            </a:r>
            <a:endParaRPr lang="en-US" altLang="ko-KR" dirty="0"/>
          </a:p>
          <a:p>
            <a:pPr lvl="1"/>
            <a:r>
              <a:rPr lang="ko-KR" altLang="en-US" dirty="0"/>
              <a:t>제출 기한 </a:t>
            </a:r>
            <a:r>
              <a:rPr lang="en-US" altLang="ko-KR" dirty="0"/>
              <a:t>: 9/13 </a:t>
            </a:r>
            <a:r>
              <a:rPr lang="ko-KR" altLang="en-US" dirty="0"/>
              <a:t>수요일 밤 </a:t>
            </a:r>
            <a:r>
              <a:rPr lang="en-US" altLang="ko-KR" dirty="0"/>
              <a:t>12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dirty="0"/>
              <a:t>배점 </a:t>
            </a:r>
            <a:r>
              <a:rPr lang="en-US" altLang="ko-KR" dirty="0"/>
              <a:t>: 2</a:t>
            </a:r>
            <a:r>
              <a:rPr lang="ko-KR" altLang="en-US" dirty="0"/>
              <a:t>점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7D75F8-2AC5-4D80-A479-91CA2ADE8B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23C7B7-B9AE-46A4-93CA-8BB1BCB0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53988"/>
            <a:ext cx="8215312" cy="533400"/>
          </a:xfrm>
        </p:spPr>
        <p:txBody>
          <a:bodyPr/>
          <a:lstStyle/>
          <a:p>
            <a:r>
              <a:rPr lang="en-US" altLang="ko-KR" dirty="0"/>
              <a:t>4. MS SQL Server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46105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401EE-D322-429B-962A-EC25D26F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지금은 데이터의 시대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147E2-CE39-4312-81A3-EE990816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데이터의 가치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(data)</a:t>
            </a:r>
            <a:r>
              <a:rPr lang="ko-KR" altLang="en-US" dirty="0"/>
              <a:t>는 보기에 따라서는 숫자들의 덩어리에 불과할 수도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그러나 이 데이터를 가공하고 연관된 데이터를 서로 연결하면</a:t>
            </a:r>
            <a:r>
              <a:rPr lang="en-US" altLang="ko-KR" dirty="0"/>
              <a:t>, </a:t>
            </a:r>
            <a:r>
              <a:rPr lang="ko-KR" altLang="en-US" dirty="0"/>
              <a:t>현실의 문제를 해결하고</a:t>
            </a:r>
            <a:r>
              <a:rPr lang="en-US" altLang="ko-KR" dirty="0"/>
              <a:t>, </a:t>
            </a:r>
            <a:r>
              <a:rPr lang="ko-KR" altLang="en-US" dirty="0"/>
              <a:t>심지어 경제적 이익까지도 창출</a:t>
            </a:r>
            <a:endParaRPr lang="en-US" altLang="ko-KR" dirty="0"/>
          </a:p>
          <a:p>
            <a:pPr lvl="1"/>
            <a:r>
              <a:rPr lang="ko-KR" altLang="en-US" dirty="0"/>
              <a:t>아무런 생산 시설이나 장비도 없이 데이터를 활용하는 것 만으로 수익을 창출하는 해외 </a:t>
            </a:r>
            <a:r>
              <a:rPr lang="ko-KR" altLang="en-US" dirty="0" err="1"/>
              <a:t>스타트업들도</a:t>
            </a:r>
            <a:r>
              <a:rPr lang="ko-KR" altLang="en-US" dirty="0"/>
              <a:t> 존재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11AE3-C773-4ADC-9189-83CC029005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3073" name="_x322908520" descr="EMB000073082b30">
            <a:extLst>
              <a:ext uri="{FF2B5EF4-FFF2-40B4-BE49-F238E27FC236}">
                <a16:creationId xmlns:a16="http://schemas.microsoft.com/office/drawing/2014/main" id="{168B8FC6-48BE-44E2-8AD7-76A0A5435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95368"/>
            <a:ext cx="5249664" cy="35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66D4D-7DAC-4F04-AB7C-15A031198A06}"/>
              </a:ext>
            </a:extLst>
          </p:cNvPr>
          <p:cNvSpPr txBox="1"/>
          <p:nvPr/>
        </p:nvSpPr>
        <p:spPr>
          <a:xfrm>
            <a:off x="2512616" y="6334780"/>
            <a:ext cx="4868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 데이터 분야 대표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스타트업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https://www.cbinsights.com/research/big-data-startup-map/)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33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43C-528A-4E52-8F34-42243DD6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지금은 데이터의 시대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B9664-8CB0-4FFA-B54B-12AE60B88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데이터에 관한 명언들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“데이터 없이 어떤 가설을 세우는 것은 중대한 실수이다</a:t>
            </a:r>
            <a:r>
              <a:rPr lang="en-US" altLang="ko-KR" dirty="0"/>
              <a:t>.” -Sherlock Homes</a:t>
            </a:r>
            <a:endParaRPr lang="ko-KR" altLang="en-US" dirty="0"/>
          </a:p>
          <a:p>
            <a:pPr lvl="1"/>
            <a:r>
              <a:rPr lang="ko-KR" altLang="en-US" dirty="0"/>
              <a:t>“데이터는 실제로 우리가 하는 모든 일에 힘을 실어준다</a:t>
            </a:r>
            <a:r>
              <a:rPr lang="en-US" altLang="ko-KR" dirty="0"/>
              <a:t>.” -Jeff Weiner </a:t>
            </a:r>
            <a:endParaRPr lang="ko-KR" altLang="en-US" dirty="0"/>
          </a:p>
          <a:p>
            <a:pPr lvl="1"/>
            <a:r>
              <a:rPr lang="ko-KR" altLang="en-US" dirty="0"/>
              <a:t>“데이터는 새로운 석유이다</a:t>
            </a:r>
            <a:r>
              <a:rPr lang="en-US" altLang="ko-KR" dirty="0"/>
              <a:t>.” -Clive </a:t>
            </a:r>
            <a:r>
              <a:rPr lang="en-US" altLang="ko-KR" dirty="0" err="1"/>
              <a:t>Humby</a:t>
            </a:r>
            <a:endParaRPr lang="ko-KR" altLang="en-US" dirty="0"/>
          </a:p>
          <a:p>
            <a:pPr lvl="1"/>
            <a:r>
              <a:rPr lang="ko-KR" altLang="en-US" dirty="0"/>
              <a:t>“데이터가 있는 곳에 비즈니스가 있다” </a:t>
            </a:r>
            <a:r>
              <a:rPr lang="en-US" altLang="ko-KR" dirty="0"/>
              <a:t>— Thomas Redman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9756AA-2E15-4746-81C0-5FEC0139F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31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0F1E3-FD95-4FE9-8DF7-A2A1D69D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차 산업혁명과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83CF4-49EB-4A02-98BC-7E985D54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4</a:t>
            </a:r>
            <a:r>
              <a:rPr lang="ko-KR" altLang="en-US" b="1" dirty="0"/>
              <a:t>차 산업혁명</a:t>
            </a:r>
            <a:endParaRPr lang="en-US" altLang="ko-KR" b="1" dirty="0"/>
          </a:p>
          <a:p>
            <a:pPr lvl="1"/>
            <a:r>
              <a:rPr lang="ko-KR" altLang="en-US" dirty="0"/>
              <a:t>다보스포럼</a:t>
            </a:r>
            <a:r>
              <a:rPr lang="en-US" altLang="ko-KR" dirty="0"/>
              <a:t>(</a:t>
            </a:r>
            <a:r>
              <a:rPr lang="ko-KR" altLang="en-US" dirty="0"/>
              <a:t>세계경제포럼</a:t>
            </a:r>
            <a:r>
              <a:rPr lang="en-US" altLang="ko-KR" dirty="0"/>
              <a:t>)</a:t>
            </a:r>
            <a:r>
              <a:rPr lang="ko-KR" altLang="en-US" dirty="0"/>
              <a:t>에서는 우리가 </a:t>
            </a:r>
            <a:r>
              <a:rPr lang="en-US" altLang="ko-KR" dirty="0"/>
              <a:t>4</a:t>
            </a:r>
            <a:r>
              <a:rPr lang="ko-KR" altLang="en-US" dirty="0"/>
              <a:t>차 산업혁명의 시대에 들어섰음을 천명 </a:t>
            </a:r>
            <a:r>
              <a:rPr lang="en-US" altLang="ko-KR" dirty="0"/>
              <a:t>(2016)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차 산업혁명</a:t>
            </a:r>
            <a:r>
              <a:rPr lang="en-US" altLang="ko-KR" dirty="0"/>
              <a:t>의 </a:t>
            </a:r>
            <a:r>
              <a:rPr lang="en-US" altLang="ko-KR" dirty="0" err="1"/>
              <a:t>시대</a:t>
            </a:r>
            <a:r>
              <a:rPr lang="en-US" altLang="ko-KR" dirty="0"/>
              <a:t>: '</a:t>
            </a:r>
            <a:r>
              <a:rPr lang="en-US" altLang="ko-KR" dirty="0" err="1"/>
              <a:t>디지털</a:t>
            </a:r>
            <a:r>
              <a:rPr lang="en-US" altLang="ko-KR" dirty="0"/>
              <a:t> </a:t>
            </a:r>
            <a:r>
              <a:rPr lang="en-US" altLang="ko-KR" dirty="0" err="1"/>
              <a:t>혁명에</a:t>
            </a:r>
            <a:r>
              <a:rPr lang="en-US" altLang="ko-KR" dirty="0"/>
              <a:t> </a:t>
            </a:r>
            <a:r>
              <a:rPr lang="en-US" altLang="ko-KR" dirty="0" err="1"/>
              <a:t>기반하여</a:t>
            </a:r>
            <a:r>
              <a:rPr lang="en-US" altLang="ko-KR" dirty="0"/>
              <a:t> </a:t>
            </a:r>
            <a:r>
              <a:rPr lang="en-US" altLang="ko-KR" dirty="0" err="1"/>
              <a:t>물리적</a:t>
            </a:r>
            <a:r>
              <a:rPr lang="en-US" altLang="ko-KR" dirty="0"/>
              <a:t> </a:t>
            </a:r>
            <a:r>
              <a:rPr lang="en-US" altLang="ko-KR" dirty="0" err="1"/>
              <a:t>공간</a:t>
            </a:r>
            <a:r>
              <a:rPr lang="en-US" altLang="ko-KR" dirty="0"/>
              <a:t>, </a:t>
            </a:r>
            <a:r>
              <a:rPr lang="en-US" altLang="ko-KR" dirty="0" err="1"/>
              <a:t>디지털적</a:t>
            </a:r>
            <a:r>
              <a:rPr lang="en-US" altLang="ko-KR" dirty="0"/>
              <a:t> </a:t>
            </a:r>
            <a:r>
              <a:rPr lang="en-US" altLang="ko-KR" dirty="0" err="1"/>
              <a:t>공간</a:t>
            </a:r>
            <a:r>
              <a:rPr lang="en-US" altLang="ko-KR" dirty="0"/>
              <a:t> 및 </a:t>
            </a:r>
            <a:r>
              <a:rPr lang="en-US" altLang="ko-KR" dirty="0" err="1"/>
              <a:t>생물학적</a:t>
            </a:r>
            <a:r>
              <a:rPr lang="en-US" altLang="ko-KR" dirty="0"/>
              <a:t> </a:t>
            </a:r>
            <a:r>
              <a:rPr lang="en-US" altLang="ko-KR" dirty="0" err="1"/>
              <a:t>공간의</a:t>
            </a:r>
            <a:r>
              <a:rPr lang="en-US" altLang="ko-KR" dirty="0"/>
              <a:t> </a:t>
            </a:r>
            <a:r>
              <a:rPr lang="en-US" altLang="ko-KR" dirty="0" err="1"/>
              <a:t>경계가</a:t>
            </a:r>
            <a:r>
              <a:rPr lang="en-US" altLang="ko-KR" dirty="0"/>
              <a:t> </a:t>
            </a:r>
            <a:r>
              <a:rPr lang="en-US" altLang="ko-KR" dirty="0" err="1"/>
              <a:t>희석되는</a:t>
            </a:r>
            <a:r>
              <a:rPr lang="en-US" altLang="ko-KR" dirty="0"/>
              <a:t> </a:t>
            </a:r>
            <a:r>
              <a:rPr lang="en-US" altLang="ko-KR" dirty="0" err="1"/>
              <a:t>기술융합의</a:t>
            </a:r>
            <a:r>
              <a:rPr lang="en-US" altLang="ko-KR" dirty="0"/>
              <a:t> </a:t>
            </a:r>
            <a:r>
              <a:rPr lang="en-US" altLang="ko-KR" dirty="0" err="1"/>
              <a:t>시대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핵심기술</a:t>
            </a:r>
            <a:r>
              <a:rPr lang="en-US" altLang="ko-KR" dirty="0"/>
              <a:t>: </a:t>
            </a:r>
            <a:r>
              <a:rPr lang="ko-KR" altLang="en-US" dirty="0"/>
              <a:t>블록체인</a:t>
            </a:r>
            <a:r>
              <a:rPr lang="en-US" altLang="ko-KR" dirty="0"/>
              <a:t>, 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로봇공학</a:t>
            </a:r>
            <a:r>
              <a:rPr lang="en-US" altLang="ko-KR" dirty="0"/>
              <a:t>, </a:t>
            </a:r>
            <a:r>
              <a:rPr lang="ko-KR" altLang="en-US" dirty="0"/>
              <a:t>양자암호</a:t>
            </a:r>
            <a:r>
              <a:rPr lang="en-US" altLang="ko-KR" dirty="0"/>
              <a:t>, </a:t>
            </a:r>
            <a:r>
              <a:rPr lang="ko-KR" altLang="en-US" dirty="0"/>
              <a:t>사물인터넷</a:t>
            </a:r>
            <a:r>
              <a:rPr lang="en-US" altLang="ko-KR" dirty="0"/>
              <a:t>, </a:t>
            </a:r>
            <a:r>
              <a:rPr lang="ko-KR" altLang="en-US" dirty="0"/>
              <a:t>자율주행 운송수단</a:t>
            </a:r>
            <a:r>
              <a:rPr lang="en-US" altLang="ko-KR" dirty="0"/>
              <a:t>, 3D </a:t>
            </a:r>
            <a:r>
              <a:rPr lang="ko-KR" altLang="en-US" dirty="0"/>
              <a:t>프린팅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빅데이터와 인공지능은 데이터를 기반으로 하고 나머지 기술들도 데이터와 직간접적으로 관계를 맺고 있음</a:t>
            </a:r>
            <a:endParaRPr lang="en-US" altLang="ko-KR" dirty="0"/>
          </a:p>
          <a:p>
            <a:pPr lvl="1"/>
            <a:r>
              <a:rPr lang="ko-KR" altLang="en-US" dirty="0"/>
              <a:t>데이터가 </a:t>
            </a:r>
            <a:r>
              <a:rPr lang="en-US" altLang="ko-KR" dirty="0"/>
              <a:t>4</a:t>
            </a:r>
            <a:r>
              <a:rPr lang="ko-KR" altLang="en-US" dirty="0"/>
              <a:t>차 산업혁명의 ‘원유’ 역할</a:t>
            </a:r>
            <a:endParaRPr lang="en-US" altLang="ko-KR" dirty="0"/>
          </a:p>
          <a:p>
            <a:pPr lvl="1"/>
            <a:r>
              <a:rPr lang="ko-KR" altLang="en-US" dirty="0"/>
              <a:t>원유를 정제하면 휘발유</a:t>
            </a:r>
            <a:r>
              <a:rPr lang="en-US" altLang="ko-KR" dirty="0"/>
              <a:t>, </a:t>
            </a:r>
            <a:r>
              <a:rPr lang="ko-KR" altLang="en-US" dirty="0"/>
              <a:t>경유</a:t>
            </a:r>
            <a:r>
              <a:rPr lang="en-US" altLang="ko-KR" dirty="0"/>
              <a:t>, </a:t>
            </a:r>
            <a:r>
              <a:rPr lang="ko-KR" altLang="en-US" dirty="0"/>
              <a:t>플라스틱 등 유용한 생산물을 얻을 수 있듯이 데이터는 인공지능</a:t>
            </a:r>
            <a:r>
              <a:rPr lang="en-US" altLang="ko-KR" dirty="0"/>
              <a:t>, 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클라우드</a:t>
            </a:r>
            <a:r>
              <a:rPr lang="en-US" altLang="ko-KR" dirty="0"/>
              <a:t>, </a:t>
            </a:r>
            <a:r>
              <a:rPr lang="ko-KR" altLang="en-US" dirty="0"/>
              <a:t>사물인터넷 기술을 가능하게 하는 기본 원료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0D5A0-47EA-4E9F-B3AE-6FA82AF7C9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526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ACE4-D8BA-4C45-BA8A-73B596B1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2. 4</a:t>
            </a:r>
            <a:r>
              <a:rPr lang="ko-KR" altLang="en-US" dirty="0"/>
              <a:t>차 산업혁명과 데이터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FAD99E-BDE6-4AA1-BA2F-262A585EA7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</p:txBody>
      </p:sp>
      <p:pic>
        <p:nvPicPr>
          <p:cNvPr id="4097" name="_x322938504" descr="EMB000073082b36">
            <a:extLst>
              <a:ext uri="{FF2B5EF4-FFF2-40B4-BE49-F238E27FC236}">
                <a16:creationId xmlns:a16="http://schemas.microsoft.com/office/drawing/2014/main" id="{C96BB7D4-5917-4BF7-A932-08C71FBD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63" y="1556792"/>
            <a:ext cx="7661074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798F7-B116-41DF-82BE-66736601D8AB}"/>
              </a:ext>
            </a:extLst>
          </p:cNvPr>
          <p:cNvSpPr txBox="1"/>
          <p:nvPr/>
        </p:nvSpPr>
        <p:spPr>
          <a:xfrm>
            <a:off x="1440850" y="5357469"/>
            <a:ext cx="6190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1-3&gt; 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 시대의 도래</a:t>
            </a:r>
          </a:p>
          <a:p>
            <a:pPr algn="ctr"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https://www.4th-ir.go.kr/article/detail/354?boardName=internalData&amp;category)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48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 3">
      <a:dk1>
        <a:srgbClr val="000000"/>
      </a:dk1>
      <a:lt1>
        <a:srgbClr val="FFFFFF"/>
      </a:lt1>
      <a:dk2>
        <a:srgbClr val="B7D5E5"/>
      </a:dk2>
      <a:lt2>
        <a:srgbClr val="B2B2B2"/>
      </a:lt2>
      <a:accent1>
        <a:srgbClr val="47B5CF"/>
      </a:accent1>
      <a:accent2>
        <a:srgbClr val="99CCFF"/>
      </a:accent2>
      <a:accent3>
        <a:srgbClr val="FFFFFF"/>
      </a:accent3>
      <a:accent4>
        <a:srgbClr val="000000"/>
      </a:accent4>
      <a:accent5>
        <a:srgbClr val="B1D7E4"/>
      </a:accent5>
      <a:accent6>
        <a:srgbClr val="8AB9E7"/>
      </a:accent6>
      <a:hlink>
        <a:srgbClr val="CCCCFF"/>
      </a:hlink>
      <a:folHlink>
        <a:srgbClr val="C68DFF"/>
      </a:folHlink>
    </a:clrScheme>
    <a:fontScheme name="Office 테마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굴림" pitchFamily="50" charset="-127"/>
          </a:defRPr>
        </a:defPPr>
      </a:lstStyle>
    </a:lnDef>
  </a:objectDefaults>
  <a:extraClrSchemeLst>
    <a:extraClrScheme>
      <a:clrScheme name="Office 테마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2">
        <a:dk1>
          <a:srgbClr val="000000"/>
        </a:dk1>
        <a:lt1>
          <a:srgbClr val="FFFFFF"/>
        </a:lt1>
        <a:dk2>
          <a:srgbClr val="9FD589"/>
        </a:dk2>
        <a:lt2>
          <a:srgbClr val="B2B2B2"/>
        </a:lt2>
        <a:accent1>
          <a:srgbClr val="5A9E65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B5CCB8"/>
        </a:accent5>
        <a:accent6>
          <a:srgbClr val="B9B900"/>
        </a:accent6>
        <a:hlink>
          <a:srgbClr val="DB8647"/>
        </a:hlink>
        <a:folHlink>
          <a:srgbClr val="90B7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3">
        <a:dk1>
          <a:srgbClr val="000000"/>
        </a:dk1>
        <a:lt1>
          <a:srgbClr val="FFFFFF"/>
        </a:lt1>
        <a:dk2>
          <a:srgbClr val="B7D5E5"/>
        </a:dk2>
        <a:lt2>
          <a:srgbClr val="B2B2B2"/>
        </a:lt2>
        <a:accent1>
          <a:srgbClr val="47B5C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1D7E4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4">
        <a:dk1>
          <a:srgbClr val="000000"/>
        </a:dk1>
        <a:lt1>
          <a:srgbClr val="FFFFFF"/>
        </a:lt1>
        <a:dk2>
          <a:srgbClr val="9CC5DC"/>
        </a:dk2>
        <a:lt2>
          <a:srgbClr val="4D4D4D"/>
        </a:lt2>
        <a:accent1>
          <a:srgbClr val="7B93D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FC8EC"/>
        </a:accent5>
        <a:accent6>
          <a:srgbClr val="8AB9E7"/>
        </a:accent6>
        <a:hlink>
          <a:srgbClr val="51DFCB"/>
        </a:hlink>
        <a:folHlink>
          <a:srgbClr val="ECAF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15000</TotalTime>
  <Words>2811</Words>
  <Application>Microsoft Office PowerPoint</Application>
  <PresentationFormat>화면 슬라이드 쇼(4:3)</PresentationFormat>
  <Paragraphs>383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HY헤드라인M</vt:lpstr>
      <vt:lpstr>굴림</vt:lpstr>
      <vt:lpstr>굴림</vt:lpstr>
      <vt:lpstr>돋움</vt:lpstr>
      <vt:lpstr>맑은 고딕</vt:lpstr>
      <vt:lpstr>맑은 고딕</vt:lpstr>
      <vt:lpstr>신명조</vt:lpstr>
      <vt:lpstr>Arial</vt:lpstr>
      <vt:lpstr>Arial Black</vt:lpstr>
      <vt:lpstr>Times New Roman</vt:lpstr>
      <vt:lpstr>Wingdings</vt:lpstr>
      <vt:lpstr>Office 테마</vt:lpstr>
      <vt:lpstr>데이터의 시대와 데이터베이스</vt:lpstr>
      <vt:lpstr>목차</vt:lpstr>
      <vt:lpstr>1. 지금은 데이터의 시대 </vt:lpstr>
      <vt:lpstr>1. 지금은 데이터의 시대 </vt:lpstr>
      <vt:lpstr>1. 지금은 데이터의 시대 </vt:lpstr>
      <vt:lpstr>1. 지금은 데이터의 시대 </vt:lpstr>
      <vt:lpstr>1. 지금은 데이터의 시대 </vt:lpstr>
      <vt:lpstr>2. 4차 산업혁명과 데이터</vt:lpstr>
      <vt:lpstr>2. 4차 산업혁명과 데이터</vt:lpstr>
      <vt:lpstr>2. 4차 산업혁명과 데이터</vt:lpstr>
      <vt:lpstr>2. 4차 산업혁명과 데이터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3. 데이터베이스의 등장 배경과 역사</vt:lpstr>
      <vt:lpstr>DBMS의 종류</vt:lpstr>
      <vt:lpstr>DBMS의 종류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  <vt:lpstr>4. MS SQL Server 설치</vt:lpstr>
    </vt:vector>
  </TitlesOfParts>
  <Company>SSS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user</cp:lastModifiedBy>
  <cp:revision>1015</cp:revision>
  <cp:lastPrinted>1601-01-01T00:00:00Z</cp:lastPrinted>
  <dcterms:created xsi:type="dcterms:W3CDTF">2001-04-24T07:20:06Z</dcterms:created>
  <dcterms:modified xsi:type="dcterms:W3CDTF">2023-09-06T12:57:00Z</dcterms:modified>
</cp:coreProperties>
</file>